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5"/>
  </p:notesMasterIdLst>
  <p:handoutMasterIdLst>
    <p:handoutMasterId r:id="rId26"/>
  </p:handoutMasterIdLst>
  <p:sldIdLst>
    <p:sldId id="257" r:id="rId5"/>
    <p:sldId id="324" r:id="rId6"/>
    <p:sldId id="328" r:id="rId7"/>
    <p:sldId id="335" r:id="rId8"/>
    <p:sldId id="336" r:id="rId9"/>
    <p:sldId id="331" r:id="rId10"/>
    <p:sldId id="326" r:id="rId11"/>
    <p:sldId id="327" r:id="rId12"/>
    <p:sldId id="285" r:id="rId13"/>
    <p:sldId id="334" r:id="rId14"/>
    <p:sldId id="330" r:id="rId15"/>
    <p:sldId id="332" r:id="rId16"/>
    <p:sldId id="325" r:id="rId17"/>
    <p:sldId id="333" r:id="rId18"/>
    <p:sldId id="340" r:id="rId19"/>
    <p:sldId id="339" r:id="rId20"/>
    <p:sldId id="338" r:id="rId21"/>
    <p:sldId id="341" r:id="rId22"/>
    <p:sldId id="322" r:id="rId23"/>
    <p:sldId id="262" r:id="rId24"/>
  </p:sldIdLst>
  <p:sldSz cx="9144000" cy="6858000" type="screen4x3"/>
  <p:notesSz cx="6858000" cy="9144000"/>
  <p:defaultTextStyle>
    <a:defPPr>
      <a:defRPr lang="es-MX"/>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277204"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554407"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831611"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108813"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1386018" algn="l" defTabSz="554407" rtl="0" eaLnBrk="1" latinLnBrk="0" hangingPunct="1">
      <a:defRPr kern="1200">
        <a:solidFill>
          <a:schemeClr val="tx1"/>
        </a:solidFill>
        <a:latin typeface="Calibri" panose="020F0502020204030204" pitchFamily="34" charset="0"/>
        <a:ea typeface="+mn-ea"/>
        <a:cs typeface="+mn-cs"/>
      </a:defRPr>
    </a:lvl6pPr>
    <a:lvl7pPr marL="1663221" algn="l" defTabSz="554407" rtl="0" eaLnBrk="1" latinLnBrk="0" hangingPunct="1">
      <a:defRPr kern="1200">
        <a:solidFill>
          <a:schemeClr val="tx1"/>
        </a:solidFill>
        <a:latin typeface="Calibri" panose="020F0502020204030204" pitchFamily="34" charset="0"/>
        <a:ea typeface="+mn-ea"/>
        <a:cs typeface="+mn-cs"/>
      </a:defRPr>
    </a:lvl7pPr>
    <a:lvl8pPr marL="1940424" algn="l" defTabSz="554407" rtl="0" eaLnBrk="1" latinLnBrk="0" hangingPunct="1">
      <a:defRPr kern="1200">
        <a:solidFill>
          <a:schemeClr val="tx1"/>
        </a:solidFill>
        <a:latin typeface="Calibri" panose="020F0502020204030204" pitchFamily="34" charset="0"/>
        <a:ea typeface="+mn-ea"/>
        <a:cs typeface="+mn-cs"/>
      </a:defRPr>
    </a:lvl8pPr>
    <a:lvl9pPr marL="2217627" algn="l" defTabSz="554407"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74A098-0B07-4F41-ABB0-E1B9F5EAADF8}" v="1576" dt="2025-07-29T14:46:32.3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5" autoAdjust="0"/>
    <p:restoredTop sz="94660"/>
  </p:normalViewPr>
  <p:slideViewPr>
    <p:cSldViewPr snapToGrid="0" showGuides="1">
      <p:cViewPr varScale="1">
        <p:scale>
          <a:sx n="111" d="100"/>
          <a:sy n="111" d="100"/>
        </p:scale>
        <p:origin x="1362" y="96"/>
      </p:cViewPr>
      <p:guideLst>
        <p:guide orient="horz" pos="2136"/>
        <p:guide pos="288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602413-C493-C4B5-D496-F5F831B089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5E368D-2819-5F21-8108-95453026F7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52D3D9-D2B5-43A8-9BFD-58AA8A42E372}" type="datetimeFigureOut">
              <a:rPr lang="en-US" smtClean="0"/>
              <a:t>7/29/2025</a:t>
            </a:fld>
            <a:endParaRPr lang="en-US"/>
          </a:p>
        </p:txBody>
      </p:sp>
      <p:sp>
        <p:nvSpPr>
          <p:cNvPr id="4" name="Footer Placeholder 3">
            <a:extLst>
              <a:ext uri="{FF2B5EF4-FFF2-40B4-BE49-F238E27FC236}">
                <a16:creationId xmlns:a16="http://schemas.microsoft.com/office/drawing/2014/main" id="{02C78F61-F9B2-9365-61A4-0B8CFAB5D06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3C3D542-D915-E54E-4D64-1C043458D1D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23804A-B6D7-4E89-AE68-8472EC2111F2}" type="slidenum">
              <a:rPr lang="en-US" smtClean="0"/>
              <a:t>‹#›</a:t>
            </a:fld>
            <a:endParaRPr lang="en-US"/>
          </a:p>
        </p:txBody>
      </p:sp>
    </p:spTree>
    <p:extLst>
      <p:ext uri="{BB962C8B-B14F-4D97-AF65-F5344CB8AC3E}">
        <p14:creationId xmlns:p14="http://schemas.microsoft.com/office/powerpoint/2010/main" val="2747422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4815C3-9A2A-4F7A-B57A-F412D084CBFC}" type="datetimeFigureOut">
              <a:rPr lang="en-US" smtClean="0"/>
              <a:t>7/29/2025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ABFFB6-48DB-4ACC-BA40-7910443D932D}" type="slidenum">
              <a:rPr lang="en-US" smtClean="0"/>
              <a:t>‹#›</a:t>
            </a:fld>
            <a:endParaRPr lang="en-US"/>
          </a:p>
        </p:txBody>
      </p:sp>
    </p:spTree>
    <p:extLst>
      <p:ext uri="{BB962C8B-B14F-4D97-AF65-F5344CB8AC3E}">
        <p14:creationId xmlns:p14="http://schemas.microsoft.com/office/powerpoint/2010/main" val="1463418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1" name="Imagen 7">
            <a:extLst>
              <a:ext uri="{FF2B5EF4-FFF2-40B4-BE49-F238E27FC236}">
                <a16:creationId xmlns:a16="http://schemas.microsoft.com/office/drawing/2014/main" id="{85F7FC6D-17DA-4F14-89BF-3E196AEF0F7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5104" r="9833"/>
          <a:stretch/>
        </p:blipFill>
        <p:spPr bwMode="auto">
          <a:xfrm>
            <a:off x="0" y="-5"/>
            <a:ext cx="9144000" cy="6858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object 2">
            <a:extLst>
              <a:ext uri="{FF2B5EF4-FFF2-40B4-BE49-F238E27FC236}">
                <a16:creationId xmlns:a16="http://schemas.microsoft.com/office/drawing/2014/main" id="{31A5EFD7-2500-425E-BDB8-8A79DB144D73}"/>
              </a:ext>
            </a:extLst>
          </p:cNvPr>
          <p:cNvSpPr txBox="1"/>
          <p:nvPr userDrawn="1"/>
        </p:nvSpPr>
        <p:spPr>
          <a:xfrm>
            <a:off x="7729240" y="269547"/>
            <a:ext cx="1078016" cy="100255"/>
          </a:xfrm>
          <a:prstGeom prst="rect">
            <a:avLst/>
          </a:prstGeom>
        </p:spPr>
        <p:txBody>
          <a:bodyPr lIns="0" tIns="6932" rIns="0" bIns="0">
            <a:spAutoFit/>
          </a:bodyPr>
          <a:lstStyle/>
          <a:p>
            <a:pPr marL="5776" eaLnBrk="1" fontAlgn="auto" hangingPunct="1">
              <a:spcBef>
                <a:spcPts val="55"/>
              </a:spcBef>
              <a:spcAft>
                <a:spcPts val="0"/>
              </a:spcAft>
              <a:defRPr/>
            </a:pPr>
            <a:r>
              <a:rPr sz="591" dirty="0">
                <a:solidFill>
                  <a:srgbClr val="D0D3D4"/>
                </a:solidFill>
                <a:latin typeface="Arial"/>
                <a:cs typeface="Arial"/>
              </a:rPr>
              <a:t>Confidential </a:t>
            </a:r>
            <a:r>
              <a:rPr sz="591" spc="5" dirty="0">
                <a:solidFill>
                  <a:srgbClr val="D0D3D4"/>
                </a:solidFill>
                <a:latin typeface="Arial"/>
                <a:cs typeface="Arial"/>
              </a:rPr>
              <a:t>–</a:t>
            </a:r>
            <a:r>
              <a:rPr sz="591" spc="2" dirty="0">
                <a:solidFill>
                  <a:srgbClr val="D0D3D4"/>
                </a:solidFill>
                <a:latin typeface="Arial"/>
                <a:cs typeface="Arial"/>
              </a:rPr>
              <a:t> Do</a:t>
            </a:r>
            <a:r>
              <a:rPr sz="591" dirty="0">
                <a:solidFill>
                  <a:srgbClr val="D0D3D4"/>
                </a:solidFill>
                <a:latin typeface="Arial"/>
                <a:cs typeface="Arial"/>
              </a:rPr>
              <a:t> </a:t>
            </a:r>
            <a:r>
              <a:rPr sz="591" spc="2" dirty="0">
                <a:solidFill>
                  <a:srgbClr val="D0D3D4"/>
                </a:solidFill>
                <a:latin typeface="Arial"/>
                <a:cs typeface="Arial"/>
              </a:rPr>
              <a:t>Not </a:t>
            </a:r>
            <a:r>
              <a:rPr sz="591" dirty="0">
                <a:solidFill>
                  <a:srgbClr val="D0D3D4"/>
                </a:solidFill>
                <a:latin typeface="Arial"/>
                <a:cs typeface="Arial"/>
              </a:rPr>
              <a:t>Distribute</a:t>
            </a:r>
            <a:endParaRPr sz="591" dirty="0">
              <a:latin typeface="Arial"/>
              <a:cs typeface="Arial"/>
            </a:endParaRPr>
          </a:p>
        </p:txBody>
      </p:sp>
      <p:sp>
        <p:nvSpPr>
          <p:cNvPr id="28" name="Text Placeholder 12">
            <a:extLst>
              <a:ext uri="{FF2B5EF4-FFF2-40B4-BE49-F238E27FC236}">
                <a16:creationId xmlns:a16="http://schemas.microsoft.com/office/drawing/2014/main" id="{709DEFD1-76E1-4F8A-ABF8-BC04419BC2F0}"/>
              </a:ext>
            </a:extLst>
          </p:cNvPr>
          <p:cNvSpPr>
            <a:spLocks noGrp="1"/>
          </p:cNvSpPr>
          <p:nvPr>
            <p:ph type="body" sz="quarter" idx="13" hasCustomPrompt="1"/>
          </p:nvPr>
        </p:nvSpPr>
        <p:spPr>
          <a:xfrm>
            <a:off x="3293213" y="5438775"/>
            <a:ext cx="2578227" cy="369332"/>
          </a:xfrm>
        </p:spPr>
        <p:txBody>
          <a:bodyPr/>
          <a:lstStyle>
            <a:lvl1pPr marL="0" indent="0" algn="ctr">
              <a:buFontTx/>
              <a:buNone/>
              <a:defRPr sz="1800">
                <a:solidFill>
                  <a:schemeClr val="bg1"/>
                </a:solidFill>
                <a:latin typeface="+mj-lt"/>
              </a:defRPr>
            </a:lvl1pPr>
          </a:lstStyle>
          <a:p>
            <a:pPr lvl="0"/>
            <a:r>
              <a:rPr lang="en-US" dirty="0"/>
              <a:t>Click to edit text</a:t>
            </a:r>
          </a:p>
        </p:txBody>
      </p:sp>
      <p:sp>
        <p:nvSpPr>
          <p:cNvPr id="29" name="Text Placeholder 12">
            <a:extLst>
              <a:ext uri="{FF2B5EF4-FFF2-40B4-BE49-F238E27FC236}">
                <a16:creationId xmlns:a16="http://schemas.microsoft.com/office/drawing/2014/main" id="{A0F119B0-01EC-4A79-9C46-701F5AC4B4CF}"/>
              </a:ext>
            </a:extLst>
          </p:cNvPr>
          <p:cNvSpPr>
            <a:spLocks noGrp="1"/>
          </p:cNvSpPr>
          <p:nvPr>
            <p:ph type="body" sz="quarter" idx="14" hasCustomPrompt="1"/>
          </p:nvPr>
        </p:nvSpPr>
        <p:spPr>
          <a:xfrm>
            <a:off x="3082572" y="5777133"/>
            <a:ext cx="2989897" cy="246221"/>
          </a:xfrm>
        </p:spPr>
        <p:txBody>
          <a:bodyPr/>
          <a:lstStyle>
            <a:lvl1pPr marL="0" indent="0" algn="ctr">
              <a:buFontTx/>
              <a:buNone/>
              <a:defRPr sz="1200">
                <a:solidFill>
                  <a:schemeClr val="accent4"/>
                </a:solidFill>
                <a:latin typeface="+mj-lt"/>
              </a:defRPr>
            </a:lvl1pPr>
          </a:lstStyle>
          <a:p>
            <a:pPr lvl="0"/>
            <a:r>
              <a:rPr lang="en-US" dirty="0"/>
              <a:t>Click to edit text</a:t>
            </a:r>
          </a:p>
        </p:txBody>
      </p:sp>
      <p:pic>
        <p:nvPicPr>
          <p:cNvPr id="14" name="object 3">
            <a:extLst>
              <a:ext uri="{FF2B5EF4-FFF2-40B4-BE49-F238E27FC236}">
                <a16:creationId xmlns:a16="http://schemas.microsoft.com/office/drawing/2014/main" id="{BDC8BEC5-67E0-4881-B963-AE49E0201D1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3083502" y="2874850"/>
            <a:ext cx="2886595" cy="1184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035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D7208574-8B9F-41B3-8813-1020ED9B8D04}"/>
              </a:ext>
            </a:extLst>
          </p:cNvPr>
          <p:cNvSpPr>
            <a:spLocks noGrp="1"/>
          </p:cNvSpPr>
          <p:nvPr>
            <p:ph type="title"/>
          </p:nvPr>
        </p:nvSpPr>
        <p:spPr>
          <a:xfrm>
            <a:off x="1190770" y="254315"/>
            <a:ext cx="7886700" cy="485828"/>
          </a:xfrm>
          <a:prstGeom prst="rect">
            <a:avLst/>
          </a:prstGeom>
        </p:spPr>
        <p:txBody>
          <a:bodyPr vert="horz" lIns="91440" tIns="45720" rIns="91440" bIns="45720" rtlCol="0" anchor="ctr">
            <a:normAutofit/>
          </a:bodyPr>
          <a:lstStyle/>
          <a:p>
            <a:r>
              <a:rPr lang="en-US" dirty="0"/>
              <a:t>Click to edit text</a:t>
            </a:r>
          </a:p>
        </p:txBody>
      </p:sp>
    </p:spTree>
    <p:extLst>
      <p:ext uri="{BB962C8B-B14F-4D97-AF65-F5344CB8AC3E}">
        <p14:creationId xmlns:p14="http://schemas.microsoft.com/office/powerpoint/2010/main" val="356109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Text Columns">
    <p:spTree>
      <p:nvGrpSpPr>
        <p:cNvPr id="1" name=""/>
        <p:cNvGrpSpPr/>
        <p:nvPr/>
      </p:nvGrpSpPr>
      <p:grpSpPr>
        <a:xfrm>
          <a:off x="0" y="0"/>
          <a:ext cx="0" cy="0"/>
          <a:chOff x="0" y="0"/>
          <a:chExt cx="0" cy="0"/>
        </a:xfrm>
      </p:grpSpPr>
      <p:sp>
        <p:nvSpPr>
          <p:cNvPr id="7" name="Text Placeholder 29">
            <a:extLst>
              <a:ext uri="{FF2B5EF4-FFF2-40B4-BE49-F238E27FC236}">
                <a16:creationId xmlns:a16="http://schemas.microsoft.com/office/drawing/2014/main" id="{2062439A-1E7D-4224-899A-2A19F625D005}"/>
              </a:ext>
            </a:extLst>
          </p:cNvPr>
          <p:cNvSpPr>
            <a:spLocks noGrp="1"/>
          </p:cNvSpPr>
          <p:nvPr>
            <p:ph type="body" sz="quarter" idx="13" hasCustomPrompt="1"/>
          </p:nvPr>
        </p:nvSpPr>
        <p:spPr>
          <a:xfrm>
            <a:off x="925020" y="1692263"/>
            <a:ext cx="3429000" cy="169277"/>
          </a:xfrm>
        </p:spPr>
        <p:txBody>
          <a:bodyPr>
            <a:noAutofit/>
          </a:bodyPr>
          <a:lstStyle>
            <a:lvl1pPr marL="0" indent="0">
              <a:buFontTx/>
              <a:buNone/>
              <a:defRPr sz="825" b="1">
                <a:solidFill>
                  <a:schemeClr val="tx2"/>
                </a:solidFill>
              </a:defRPr>
            </a:lvl1pPr>
          </a:lstStyle>
          <a:p>
            <a:pPr lvl="0"/>
            <a:r>
              <a:rPr lang="en-US" dirty="0"/>
              <a:t>Click to edit text. Click to edit text. </a:t>
            </a:r>
          </a:p>
        </p:txBody>
      </p:sp>
      <p:sp>
        <p:nvSpPr>
          <p:cNvPr id="8" name="Text Placeholder 32">
            <a:extLst>
              <a:ext uri="{FF2B5EF4-FFF2-40B4-BE49-F238E27FC236}">
                <a16:creationId xmlns:a16="http://schemas.microsoft.com/office/drawing/2014/main" id="{F477816C-EBC3-47F5-8CBA-76752CFB5FF6}"/>
              </a:ext>
            </a:extLst>
          </p:cNvPr>
          <p:cNvSpPr>
            <a:spLocks noGrp="1"/>
          </p:cNvSpPr>
          <p:nvPr>
            <p:ph type="body" sz="quarter" idx="14" hasCustomPrompt="1"/>
          </p:nvPr>
        </p:nvSpPr>
        <p:spPr>
          <a:xfrm>
            <a:off x="925117" y="2262189"/>
            <a:ext cx="3469481" cy="2031325"/>
          </a:xfrm>
        </p:spPr>
        <p:txBody>
          <a:bodyPr>
            <a:noAutofit/>
          </a:bodyPr>
          <a:lstStyle>
            <a:lvl1pPr marL="0" indent="0">
              <a:buFontTx/>
              <a:buNone/>
              <a:defRPr sz="825"/>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a:t>
            </a:r>
          </a:p>
        </p:txBody>
      </p:sp>
      <p:sp>
        <p:nvSpPr>
          <p:cNvPr id="9" name="Text Placeholder 29">
            <a:extLst>
              <a:ext uri="{FF2B5EF4-FFF2-40B4-BE49-F238E27FC236}">
                <a16:creationId xmlns:a16="http://schemas.microsoft.com/office/drawing/2014/main" id="{AB3F03AA-2977-40AC-81AC-7BACD1D65D6A}"/>
              </a:ext>
            </a:extLst>
          </p:cNvPr>
          <p:cNvSpPr>
            <a:spLocks noGrp="1"/>
          </p:cNvSpPr>
          <p:nvPr>
            <p:ph type="body" sz="quarter" idx="15" hasCustomPrompt="1"/>
          </p:nvPr>
        </p:nvSpPr>
        <p:spPr>
          <a:xfrm>
            <a:off x="4886083" y="1692263"/>
            <a:ext cx="3429000" cy="169277"/>
          </a:xfrm>
        </p:spPr>
        <p:txBody>
          <a:bodyPr>
            <a:noAutofit/>
          </a:bodyPr>
          <a:lstStyle>
            <a:lvl1pPr marL="0" indent="0">
              <a:buFontTx/>
              <a:buNone/>
              <a:defRPr sz="825" b="1">
                <a:solidFill>
                  <a:schemeClr val="tx2"/>
                </a:solidFill>
              </a:defRPr>
            </a:lvl1pPr>
          </a:lstStyle>
          <a:p>
            <a:pPr lvl="0"/>
            <a:r>
              <a:rPr lang="en-US" dirty="0"/>
              <a:t>Click to edit text. Click to edit text. </a:t>
            </a:r>
          </a:p>
        </p:txBody>
      </p:sp>
      <p:sp>
        <p:nvSpPr>
          <p:cNvPr id="10" name="Text Placeholder 32">
            <a:extLst>
              <a:ext uri="{FF2B5EF4-FFF2-40B4-BE49-F238E27FC236}">
                <a16:creationId xmlns:a16="http://schemas.microsoft.com/office/drawing/2014/main" id="{A4546BB9-1397-4595-B548-10F6BA821EA1}"/>
              </a:ext>
            </a:extLst>
          </p:cNvPr>
          <p:cNvSpPr>
            <a:spLocks noGrp="1"/>
          </p:cNvSpPr>
          <p:nvPr>
            <p:ph type="body" sz="quarter" idx="16" hasCustomPrompt="1"/>
          </p:nvPr>
        </p:nvSpPr>
        <p:spPr>
          <a:xfrm>
            <a:off x="4886179" y="2262189"/>
            <a:ext cx="3469481" cy="2031325"/>
          </a:xfrm>
        </p:spPr>
        <p:txBody>
          <a:bodyPr>
            <a:noAutofit/>
          </a:bodyPr>
          <a:lstStyle>
            <a:lvl1pPr marL="0" indent="0">
              <a:buFontTx/>
              <a:buNone/>
              <a:defRPr sz="825"/>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a:t>
            </a:r>
          </a:p>
        </p:txBody>
      </p:sp>
      <p:sp>
        <p:nvSpPr>
          <p:cNvPr id="11" name="Title Placeholder 1">
            <a:extLst>
              <a:ext uri="{FF2B5EF4-FFF2-40B4-BE49-F238E27FC236}">
                <a16:creationId xmlns:a16="http://schemas.microsoft.com/office/drawing/2014/main" id="{764B0283-4CF0-48DC-84AB-90FAF7EB151F}"/>
              </a:ext>
            </a:extLst>
          </p:cNvPr>
          <p:cNvSpPr>
            <a:spLocks noGrp="1"/>
          </p:cNvSpPr>
          <p:nvPr>
            <p:ph type="title"/>
          </p:nvPr>
        </p:nvSpPr>
        <p:spPr>
          <a:xfrm>
            <a:off x="1190770" y="254315"/>
            <a:ext cx="7886700" cy="485828"/>
          </a:xfrm>
          <a:prstGeom prst="rect">
            <a:avLst/>
          </a:prstGeom>
        </p:spPr>
        <p:txBody>
          <a:bodyPr vert="horz" lIns="91440" tIns="45720" rIns="91440" bIns="45720" rtlCol="0" anchor="ctr">
            <a:normAutofit/>
          </a:bodyPr>
          <a:lstStyle/>
          <a:p>
            <a:r>
              <a:rPr lang="en-US" dirty="0"/>
              <a:t>Click to edit text</a:t>
            </a:r>
          </a:p>
        </p:txBody>
      </p:sp>
    </p:spTree>
    <p:extLst>
      <p:ext uri="{BB962C8B-B14F-4D97-AF65-F5344CB8AC3E}">
        <p14:creationId xmlns:p14="http://schemas.microsoft.com/office/powerpoint/2010/main" val="278458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Bullet Cards">
    <p:spTree>
      <p:nvGrpSpPr>
        <p:cNvPr id="1" name=""/>
        <p:cNvGrpSpPr/>
        <p:nvPr/>
      </p:nvGrpSpPr>
      <p:grpSpPr>
        <a:xfrm>
          <a:off x="0" y="0"/>
          <a:ext cx="0" cy="0"/>
          <a:chOff x="0" y="0"/>
          <a:chExt cx="0" cy="0"/>
        </a:xfrm>
      </p:grpSpPr>
      <p:sp>
        <p:nvSpPr>
          <p:cNvPr id="17" name="Text Placeholder 13">
            <a:extLst>
              <a:ext uri="{FF2B5EF4-FFF2-40B4-BE49-F238E27FC236}">
                <a16:creationId xmlns:a16="http://schemas.microsoft.com/office/drawing/2014/main" id="{CEE4B48C-89F0-4494-A6C0-298B93D982FC}"/>
              </a:ext>
            </a:extLst>
          </p:cNvPr>
          <p:cNvSpPr>
            <a:spLocks noGrp="1"/>
          </p:cNvSpPr>
          <p:nvPr>
            <p:ph type="body" sz="quarter" idx="13" hasCustomPrompt="1"/>
          </p:nvPr>
        </p:nvSpPr>
        <p:spPr>
          <a:xfrm>
            <a:off x="800100" y="1404938"/>
            <a:ext cx="2343150" cy="4462462"/>
          </a:xfrm>
          <a:solidFill>
            <a:schemeClr val="accent6"/>
          </a:solidFill>
        </p:spPr>
        <p:txBody>
          <a:bodyPr tIns="320040">
            <a:noAutofit/>
          </a:bodyPr>
          <a:lstStyle>
            <a:lvl1pPr marL="308610" indent="-116586">
              <a:defRPr sz="900" b="1">
                <a:solidFill>
                  <a:schemeClr val="tx2"/>
                </a:solidFill>
              </a:defRPr>
            </a:lvl1pPr>
          </a:lstStyle>
          <a:p>
            <a:pPr lvl="0"/>
            <a:r>
              <a:rPr lang="en-US" dirty="0"/>
              <a:t>Click to edit text</a:t>
            </a:r>
          </a:p>
          <a:p>
            <a:pPr lvl="0"/>
            <a:r>
              <a:rPr lang="en-US" dirty="0"/>
              <a:t>Click to edit text</a:t>
            </a:r>
          </a:p>
          <a:p>
            <a:pPr lvl="0"/>
            <a:r>
              <a:rPr lang="en-US" dirty="0"/>
              <a:t>Click to edit text</a:t>
            </a:r>
          </a:p>
          <a:p>
            <a:pPr lvl="0"/>
            <a:r>
              <a:rPr lang="en-US" dirty="0"/>
              <a:t>Click to edit text</a:t>
            </a:r>
          </a:p>
          <a:p>
            <a:pPr lvl="0"/>
            <a:endParaRPr lang="en-US" dirty="0"/>
          </a:p>
        </p:txBody>
      </p:sp>
      <p:sp>
        <p:nvSpPr>
          <p:cNvPr id="18" name="Text Placeholder 13">
            <a:extLst>
              <a:ext uri="{FF2B5EF4-FFF2-40B4-BE49-F238E27FC236}">
                <a16:creationId xmlns:a16="http://schemas.microsoft.com/office/drawing/2014/main" id="{90F9EBB1-140D-4D46-A3D0-0C5681507D97}"/>
              </a:ext>
            </a:extLst>
          </p:cNvPr>
          <p:cNvSpPr>
            <a:spLocks noGrp="1"/>
          </p:cNvSpPr>
          <p:nvPr>
            <p:ph type="body" sz="quarter" idx="14" hasCustomPrompt="1"/>
          </p:nvPr>
        </p:nvSpPr>
        <p:spPr>
          <a:xfrm>
            <a:off x="3458894" y="1404938"/>
            <a:ext cx="2343150" cy="4462462"/>
          </a:xfrm>
          <a:solidFill>
            <a:schemeClr val="accent6"/>
          </a:solidFill>
        </p:spPr>
        <p:txBody>
          <a:bodyPr tIns="320040">
            <a:noAutofit/>
          </a:bodyPr>
          <a:lstStyle>
            <a:lvl1pPr marL="308610" indent="-116586">
              <a:defRPr sz="900" b="1">
                <a:solidFill>
                  <a:schemeClr val="tx2"/>
                </a:solidFill>
              </a:defRPr>
            </a:lvl1pPr>
          </a:lstStyle>
          <a:p>
            <a:pPr lvl="0"/>
            <a:r>
              <a:rPr lang="en-US" dirty="0"/>
              <a:t>Click to edit text</a:t>
            </a:r>
          </a:p>
          <a:p>
            <a:pPr lvl="0"/>
            <a:r>
              <a:rPr lang="en-US" dirty="0"/>
              <a:t>Click to edit text</a:t>
            </a:r>
          </a:p>
          <a:p>
            <a:pPr lvl="0"/>
            <a:r>
              <a:rPr lang="en-US" dirty="0"/>
              <a:t>Click to edit text</a:t>
            </a:r>
          </a:p>
          <a:p>
            <a:pPr lvl="0"/>
            <a:r>
              <a:rPr lang="en-US" dirty="0"/>
              <a:t>Click to edit text</a:t>
            </a:r>
          </a:p>
          <a:p>
            <a:pPr lvl="0"/>
            <a:endParaRPr lang="en-US" dirty="0"/>
          </a:p>
        </p:txBody>
      </p:sp>
      <p:sp>
        <p:nvSpPr>
          <p:cNvPr id="19" name="Text Placeholder 13">
            <a:extLst>
              <a:ext uri="{FF2B5EF4-FFF2-40B4-BE49-F238E27FC236}">
                <a16:creationId xmlns:a16="http://schemas.microsoft.com/office/drawing/2014/main" id="{E46AF796-8694-4E3D-81A8-6D0C33E906CA}"/>
              </a:ext>
            </a:extLst>
          </p:cNvPr>
          <p:cNvSpPr>
            <a:spLocks noGrp="1"/>
          </p:cNvSpPr>
          <p:nvPr>
            <p:ph type="body" sz="quarter" idx="15" hasCustomPrompt="1"/>
          </p:nvPr>
        </p:nvSpPr>
        <p:spPr>
          <a:xfrm>
            <a:off x="6107138" y="1404938"/>
            <a:ext cx="2343150" cy="4462462"/>
          </a:xfrm>
          <a:solidFill>
            <a:schemeClr val="accent6"/>
          </a:solidFill>
        </p:spPr>
        <p:txBody>
          <a:bodyPr tIns="320040">
            <a:noAutofit/>
          </a:bodyPr>
          <a:lstStyle>
            <a:lvl1pPr marL="308610" indent="-116586">
              <a:defRPr sz="900" b="1">
                <a:solidFill>
                  <a:schemeClr val="tx2"/>
                </a:solidFill>
              </a:defRPr>
            </a:lvl1pPr>
          </a:lstStyle>
          <a:p>
            <a:pPr lvl="0"/>
            <a:r>
              <a:rPr lang="en-US" dirty="0"/>
              <a:t>Click to edit text</a:t>
            </a:r>
          </a:p>
          <a:p>
            <a:pPr lvl="0"/>
            <a:r>
              <a:rPr lang="en-US" dirty="0"/>
              <a:t>Click to edit text</a:t>
            </a:r>
          </a:p>
          <a:p>
            <a:pPr lvl="0"/>
            <a:r>
              <a:rPr lang="en-US" dirty="0"/>
              <a:t>Click to edit text</a:t>
            </a:r>
          </a:p>
          <a:p>
            <a:pPr lvl="0"/>
            <a:r>
              <a:rPr lang="en-US" dirty="0"/>
              <a:t>Click to edit text</a:t>
            </a:r>
          </a:p>
          <a:p>
            <a:pPr lvl="0"/>
            <a:endParaRPr lang="en-US" dirty="0"/>
          </a:p>
        </p:txBody>
      </p:sp>
      <p:sp>
        <p:nvSpPr>
          <p:cNvPr id="6" name="Title Placeholder 1">
            <a:extLst>
              <a:ext uri="{FF2B5EF4-FFF2-40B4-BE49-F238E27FC236}">
                <a16:creationId xmlns:a16="http://schemas.microsoft.com/office/drawing/2014/main" id="{90E3FE2E-D174-4F21-A0E1-950791A087F7}"/>
              </a:ext>
            </a:extLst>
          </p:cNvPr>
          <p:cNvSpPr>
            <a:spLocks noGrp="1"/>
          </p:cNvSpPr>
          <p:nvPr>
            <p:ph type="title"/>
          </p:nvPr>
        </p:nvSpPr>
        <p:spPr>
          <a:xfrm>
            <a:off x="1190770" y="254315"/>
            <a:ext cx="7886700" cy="485828"/>
          </a:xfrm>
          <a:prstGeom prst="rect">
            <a:avLst/>
          </a:prstGeom>
        </p:spPr>
        <p:txBody>
          <a:bodyPr vert="horz" lIns="91440" tIns="45720" rIns="91440" bIns="45720" rtlCol="0" anchor="ctr">
            <a:normAutofit/>
          </a:bodyPr>
          <a:lstStyle/>
          <a:p>
            <a:r>
              <a:rPr lang="en-US" dirty="0"/>
              <a:t>Click to edit text</a:t>
            </a:r>
          </a:p>
        </p:txBody>
      </p:sp>
    </p:spTree>
    <p:extLst>
      <p:ext uri="{BB962C8B-B14F-4D97-AF65-F5344CB8AC3E}">
        <p14:creationId xmlns:p14="http://schemas.microsoft.com/office/powerpoint/2010/main" val="41693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Text Staggered">
    <p:spTree>
      <p:nvGrpSpPr>
        <p:cNvPr id="1" name=""/>
        <p:cNvGrpSpPr/>
        <p:nvPr/>
      </p:nvGrpSpPr>
      <p:grpSpPr>
        <a:xfrm>
          <a:off x="0" y="0"/>
          <a:ext cx="0" cy="0"/>
          <a:chOff x="0" y="0"/>
          <a:chExt cx="0" cy="0"/>
        </a:xfrm>
      </p:grpSpPr>
      <p:sp>
        <p:nvSpPr>
          <p:cNvPr id="12" name="Text Placeholder 29">
            <a:extLst>
              <a:ext uri="{FF2B5EF4-FFF2-40B4-BE49-F238E27FC236}">
                <a16:creationId xmlns:a16="http://schemas.microsoft.com/office/drawing/2014/main" id="{2C09F12C-E1CE-4702-8FD6-F85C4446FACA}"/>
              </a:ext>
            </a:extLst>
          </p:cNvPr>
          <p:cNvSpPr>
            <a:spLocks noGrp="1"/>
          </p:cNvSpPr>
          <p:nvPr>
            <p:ph type="body" sz="quarter" idx="13" hasCustomPrompt="1"/>
          </p:nvPr>
        </p:nvSpPr>
        <p:spPr>
          <a:xfrm>
            <a:off x="3349867" y="1766669"/>
            <a:ext cx="3050837" cy="169277"/>
          </a:xfrm>
        </p:spPr>
        <p:txBody>
          <a:bodyPr>
            <a:noAutofit/>
          </a:bodyPr>
          <a:lstStyle>
            <a:lvl1pPr marL="0" indent="0">
              <a:buFontTx/>
              <a:buNone/>
              <a:defRPr sz="825" b="1">
                <a:solidFill>
                  <a:schemeClr val="tx2"/>
                </a:solidFill>
              </a:defRPr>
            </a:lvl1pPr>
          </a:lstStyle>
          <a:p>
            <a:pPr lvl="0"/>
            <a:r>
              <a:rPr lang="en-US" dirty="0"/>
              <a:t>Click to edit text. Click to edit text. </a:t>
            </a:r>
          </a:p>
        </p:txBody>
      </p:sp>
      <p:sp>
        <p:nvSpPr>
          <p:cNvPr id="13" name="Text Placeholder 32">
            <a:extLst>
              <a:ext uri="{FF2B5EF4-FFF2-40B4-BE49-F238E27FC236}">
                <a16:creationId xmlns:a16="http://schemas.microsoft.com/office/drawing/2014/main" id="{5408C765-5E41-4089-B53E-262397922B8F}"/>
              </a:ext>
            </a:extLst>
          </p:cNvPr>
          <p:cNvSpPr>
            <a:spLocks noGrp="1"/>
          </p:cNvSpPr>
          <p:nvPr>
            <p:ph type="body" sz="quarter" idx="14" hasCustomPrompt="1"/>
          </p:nvPr>
        </p:nvSpPr>
        <p:spPr>
          <a:xfrm>
            <a:off x="3349964" y="2139650"/>
            <a:ext cx="3050837" cy="1060751"/>
          </a:xfrm>
        </p:spPr>
        <p:txBody>
          <a:bodyPr>
            <a:noAutofit/>
          </a:bodyPr>
          <a:lstStyle>
            <a:lvl1pPr marL="0" indent="0">
              <a:buFontTx/>
              <a:buNone/>
              <a:defRPr sz="825"/>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a:t>
            </a:r>
          </a:p>
        </p:txBody>
      </p:sp>
      <p:sp>
        <p:nvSpPr>
          <p:cNvPr id="18" name="Picture Placeholder 17">
            <a:extLst>
              <a:ext uri="{FF2B5EF4-FFF2-40B4-BE49-F238E27FC236}">
                <a16:creationId xmlns:a16="http://schemas.microsoft.com/office/drawing/2014/main" id="{CA64CB48-340C-48C3-9752-BA9DEB6970EC}"/>
              </a:ext>
            </a:extLst>
          </p:cNvPr>
          <p:cNvSpPr>
            <a:spLocks noGrp="1"/>
          </p:cNvSpPr>
          <p:nvPr>
            <p:ph type="pic" sz="quarter" idx="15"/>
          </p:nvPr>
        </p:nvSpPr>
        <p:spPr>
          <a:xfrm>
            <a:off x="1314450" y="1447800"/>
            <a:ext cx="1771650" cy="2362200"/>
          </a:xfrm>
        </p:spPr>
        <p:txBody>
          <a:bodyPr/>
          <a:lstStyle/>
          <a:p>
            <a:r>
              <a:rPr lang="en-US" dirty="0"/>
              <a:t>Click icon to add picture</a:t>
            </a:r>
          </a:p>
        </p:txBody>
      </p:sp>
      <p:sp>
        <p:nvSpPr>
          <p:cNvPr id="21" name="Picture Placeholder 17">
            <a:extLst>
              <a:ext uri="{FF2B5EF4-FFF2-40B4-BE49-F238E27FC236}">
                <a16:creationId xmlns:a16="http://schemas.microsoft.com/office/drawing/2014/main" id="{1DA039AB-4879-4389-B77E-710875481727}"/>
              </a:ext>
            </a:extLst>
          </p:cNvPr>
          <p:cNvSpPr>
            <a:spLocks noGrp="1"/>
          </p:cNvSpPr>
          <p:nvPr>
            <p:ph type="pic" sz="quarter" idx="18"/>
          </p:nvPr>
        </p:nvSpPr>
        <p:spPr>
          <a:xfrm>
            <a:off x="5796768" y="3505200"/>
            <a:ext cx="1771650" cy="2362200"/>
          </a:xfrm>
        </p:spPr>
        <p:txBody>
          <a:bodyPr/>
          <a:lstStyle/>
          <a:p>
            <a:r>
              <a:rPr lang="en-US" dirty="0"/>
              <a:t>Click icon to add picture</a:t>
            </a:r>
          </a:p>
        </p:txBody>
      </p:sp>
      <p:sp>
        <p:nvSpPr>
          <p:cNvPr id="27" name="Text Placeholder 29">
            <a:extLst>
              <a:ext uri="{FF2B5EF4-FFF2-40B4-BE49-F238E27FC236}">
                <a16:creationId xmlns:a16="http://schemas.microsoft.com/office/drawing/2014/main" id="{A55F5A6B-2589-490D-B1A7-E427CB475238}"/>
              </a:ext>
            </a:extLst>
          </p:cNvPr>
          <p:cNvSpPr>
            <a:spLocks noGrp="1"/>
          </p:cNvSpPr>
          <p:nvPr>
            <p:ph type="body" sz="quarter" idx="19" hasCustomPrompt="1"/>
          </p:nvPr>
        </p:nvSpPr>
        <p:spPr>
          <a:xfrm>
            <a:off x="2379101" y="4181710"/>
            <a:ext cx="3050837" cy="169277"/>
          </a:xfrm>
        </p:spPr>
        <p:txBody>
          <a:bodyPr>
            <a:noAutofit/>
          </a:bodyPr>
          <a:lstStyle>
            <a:lvl1pPr marL="0" indent="0">
              <a:buFontTx/>
              <a:buNone/>
              <a:defRPr sz="825" b="1">
                <a:solidFill>
                  <a:schemeClr val="tx2"/>
                </a:solidFill>
              </a:defRPr>
            </a:lvl1pPr>
          </a:lstStyle>
          <a:p>
            <a:pPr lvl="0"/>
            <a:r>
              <a:rPr lang="en-US" dirty="0"/>
              <a:t>Click to edit text. Click to edit text. </a:t>
            </a:r>
          </a:p>
        </p:txBody>
      </p:sp>
      <p:sp>
        <p:nvSpPr>
          <p:cNvPr id="28" name="Text Placeholder 32">
            <a:extLst>
              <a:ext uri="{FF2B5EF4-FFF2-40B4-BE49-F238E27FC236}">
                <a16:creationId xmlns:a16="http://schemas.microsoft.com/office/drawing/2014/main" id="{9244845D-D72B-4121-ACE5-0A7418DF25D5}"/>
              </a:ext>
            </a:extLst>
          </p:cNvPr>
          <p:cNvSpPr>
            <a:spLocks noGrp="1"/>
          </p:cNvSpPr>
          <p:nvPr>
            <p:ph type="body" sz="quarter" idx="20" hasCustomPrompt="1"/>
          </p:nvPr>
        </p:nvSpPr>
        <p:spPr>
          <a:xfrm>
            <a:off x="2379198" y="4554691"/>
            <a:ext cx="3050837" cy="1060751"/>
          </a:xfrm>
        </p:spPr>
        <p:txBody>
          <a:bodyPr>
            <a:noAutofit/>
          </a:bodyPr>
          <a:lstStyle>
            <a:lvl1pPr marL="0" indent="0">
              <a:buFontTx/>
              <a:buNone/>
              <a:defRPr sz="825"/>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a:t>
            </a:r>
          </a:p>
        </p:txBody>
      </p:sp>
      <p:sp>
        <p:nvSpPr>
          <p:cNvPr id="9" name="Title Placeholder 1">
            <a:extLst>
              <a:ext uri="{FF2B5EF4-FFF2-40B4-BE49-F238E27FC236}">
                <a16:creationId xmlns:a16="http://schemas.microsoft.com/office/drawing/2014/main" id="{EF0CD4B2-3E39-4859-8A2E-5C2AD7DEDE23}"/>
              </a:ext>
            </a:extLst>
          </p:cNvPr>
          <p:cNvSpPr>
            <a:spLocks noGrp="1"/>
          </p:cNvSpPr>
          <p:nvPr>
            <p:ph type="title"/>
          </p:nvPr>
        </p:nvSpPr>
        <p:spPr>
          <a:xfrm>
            <a:off x="1190770" y="254315"/>
            <a:ext cx="7886700" cy="485828"/>
          </a:xfrm>
          <a:prstGeom prst="rect">
            <a:avLst/>
          </a:prstGeom>
        </p:spPr>
        <p:txBody>
          <a:bodyPr vert="horz" lIns="91440" tIns="45720" rIns="91440" bIns="45720" rtlCol="0" anchor="ctr">
            <a:normAutofit/>
          </a:bodyPr>
          <a:lstStyle/>
          <a:p>
            <a:r>
              <a:rPr lang="en-US" dirty="0"/>
              <a:t>Click to edit text</a:t>
            </a:r>
          </a:p>
        </p:txBody>
      </p:sp>
    </p:spTree>
    <p:extLst>
      <p:ext uri="{BB962C8B-B14F-4D97-AF65-F5344CB8AC3E}">
        <p14:creationId xmlns:p14="http://schemas.microsoft.com/office/powerpoint/2010/main" val="280230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Image with Quote and Tex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2ECD4114-15B0-471F-89F2-48553F9086C3}"/>
              </a:ext>
            </a:extLst>
          </p:cNvPr>
          <p:cNvSpPr>
            <a:spLocks noGrp="1"/>
          </p:cNvSpPr>
          <p:nvPr>
            <p:ph type="pic" sz="quarter" idx="10"/>
          </p:nvPr>
        </p:nvSpPr>
        <p:spPr>
          <a:xfrm>
            <a:off x="800100" y="1960098"/>
            <a:ext cx="4400550" cy="3352800"/>
          </a:xfrm>
        </p:spPr>
        <p:txBody>
          <a:bodyPr/>
          <a:lstStyle/>
          <a:p>
            <a:r>
              <a:rPr lang="en-US" dirty="0"/>
              <a:t>Click icon to add picture</a:t>
            </a:r>
          </a:p>
        </p:txBody>
      </p:sp>
      <p:sp>
        <p:nvSpPr>
          <p:cNvPr id="15" name="Text Placeholder 32">
            <a:extLst>
              <a:ext uri="{FF2B5EF4-FFF2-40B4-BE49-F238E27FC236}">
                <a16:creationId xmlns:a16="http://schemas.microsoft.com/office/drawing/2014/main" id="{785511FB-732B-4DD0-B5B6-DCA93FFF2AE8}"/>
              </a:ext>
            </a:extLst>
          </p:cNvPr>
          <p:cNvSpPr>
            <a:spLocks noGrp="1"/>
          </p:cNvSpPr>
          <p:nvPr>
            <p:ph type="body" sz="quarter" idx="14" hasCustomPrompt="1"/>
          </p:nvPr>
        </p:nvSpPr>
        <p:spPr>
          <a:xfrm>
            <a:off x="5592660" y="2159578"/>
            <a:ext cx="3050837" cy="1125160"/>
          </a:xfrm>
        </p:spPr>
        <p:txBody>
          <a:bodyPr>
            <a:noAutofit/>
          </a:bodyPr>
          <a:lstStyle>
            <a:lvl1pPr marL="0" indent="0" algn="ctr">
              <a:buFontTx/>
              <a:buNone/>
              <a:defRPr sz="975">
                <a:solidFill>
                  <a:schemeClr val="tx2"/>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a:t>
            </a:r>
          </a:p>
        </p:txBody>
      </p:sp>
      <p:sp>
        <p:nvSpPr>
          <p:cNvPr id="18" name="Text Placeholder 29">
            <a:extLst>
              <a:ext uri="{FF2B5EF4-FFF2-40B4-BE49-F238E27FC236}">
                <a16:creationId xmlns:a16="http://schemas.microsoft.com/office/drawing/2014/main" id="{485A3035-8009-4775-A8D2-E206F0A99F6E}"/>
              </a:ext>
            </a:extLst>
          </p:cNvPr>
          <p:cNvSpPr>
            <a:spLocks noGrp="1"/>
          </p:cNvSpPr>
          <p:nvPr>
            <p:ph type="body" sz="quarter" idx="19" hasCustomPrompt="1"/>
          </p:nvPr>
        </p:nvSpPr>
        <p:spPr>
          <a:xfrm>
            <a:off x="5555636" y="3915510"/>
            <a:ext cx="3050837" cy="169277"/>
          </a:xfrm>
        </p:spPr>
        <p:txBody>
          <a:bodyPr>
            <a:noAutofit/>
          </a:bodyPr>
          <a:lstStyle>
            <a:lvl1pPr marL="0" indent="0">
              <a:buFontTx/>
              <a:buNone/>
              <a:defRPr sz="825" b="1">
                <a:solidFill>
                  <a:schemeClr val="tx2"/>
                </a:solidFill>
              </a:defRPr>
            </a:lvl1pPr>
          </a:lstStyle>
          <a:p>
            <a:pPr lvl="0"/>
            <a:r>
              <a:rPr lang="en-US" dirty="0"/>
              <a:t>Click to edit text. Click to edit text. </a:t>
            </a:r>
          </a:p>
        </p:txBody>
      </p:sp>
      <p:sp>
        <p:nvSpPr>
          <p:cNvPr id="19" name="Text Placeholder 32">
            <a:extLst>
              <a:ext uri="{FF2B5EF4-FFF2-40B4-BE49-F238E27FC236}">
                <a16:creationId xmlns:a16="http://schemas.microsoft.com/office/drawing/2014/main" id="{64D26420-87E5-41F7-8A51-362BAF0C85A0}"/>
              </a:ext>
            </a:extLst>
          </p:cNvPr>
          <p:cNvSpPr>
            <a:spLocks noGrp="1"/>
          </p:cNvSpPr>
          <p:nvPr>
            <p:ph type="body" sz="quarter" idx="20" hasCustomPrompt="1"/>
          </p:nvPr>
        </p:nvSpPr>
        <p:spPr>
          <a:xfrm>
            <a:off x="5555733" y="4288491"/>
            <a:ext cx="3050837" cy="1060751"/>
          </a:xfrm>
        </p:spPr>
        <p:txBody>
          <a:bodyPr>
            <a:noAutofit/>
          </a:bodyPr>
          <a:lstStyle>
            <a:lvl1pPr marL="0" indent="0">
              <a:buFontTx/>
              <a:buNone/>
              <a:defRPr sz="825"/>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a:t>
            </a:r>
          </a:p>
        </p:txBody>
      </p:sp>
      <p:sp>
        <p:nvSpPr>
          <p:cNvPr id="7" name="Title Placeholder 1">
            <a:extLst>
              <a:ext uri="{FF2B5EF4-FFF2-40B4-BE49-F238E27FC236}">
                <a16:creationId xmlns:a16="http://schemas.microsoft.com/office/drawing/2014/main" id="{3FF24DD4-8010-4D61-A5C0-9899B40BD829}"/>
              </a:ext>
            </a:extLst>
          </p:cNvPr>
          <p:cNvSpPr>
            <a:spLocks noGrp="1"/>
          </p:cNvSpPr>
          <p:nvPr>
            <p:ph type="title"/>
          </p:nvPr>
        </p:nvSpPr>
        <p:spPr>
          <a:xfrm>
            <a:off x="1190770" y="254315"/>
            <a:ext cx="7886700" cy="485828"/>
          </a:xfrm>
          <a:prstGeom prst="rect">
            <a:avLst/>
          </a:prstGeom>
        </p:spPr>
        <p:txBody>
          <a:bodyPr vert="horz" lIns="91440" tIns="45720" rIns="91440" bIns="45720" rtlCol="0" anchor="ctr">
            <a:normAutofit/>
          </a:bodyPr>
          <a:lstStyle/>
          <a:p>
            <a:r>
              <a:rPr lang="en-US" dirty="0"/>
              <a:t>Click to edit text</a:t>
            </a:r>
          </a:p>
        </p:txBody>
      </p:sp>
    </p:spTree>
    <p:extLst>
      <p:ext uri="{BB962C8B-B14F-4D97-AF65-F5344CB8AC3E}">
        <p14:creationId xmlns:p14="http://schemas.microsoft.com/office/powerpoint/2010/main" val="389553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Image and Text">
    <p:spTree>
      <p:nvGrpSpPr>
        <p:cNvPr id="1" name=""/>
        <p:cNvGrpSpPr/>
        <p:nvPr/>
      </p:nvGrpSpPr>
      <p:grpSpPr>
        <a:xfrm>
          <a:off x="0" y="0"/>
          <a:ext cx="0" cy="0"/>
          <a:chOff x="0" y="0"/>
          <a:chExt cx="0" cy="0"/>
        </a:xfrm>
      </p:grpSpPr>
      <p:sp>
        <p:nvSpPr>
          <p:cNvPr id="8" name="Text Placeholder 29">
            <a:extLst>
              <a:ext uri="{FF2B5EF4-FFF2-40B4-BE49-F238E27FC236}">
                <a16:creationId xmlns:a16="http://schemas.microsoft.com/office/drawing/2014/main" id="{4579578B-544D-435A-9A16-D13D495D3EBC}"/>
              </a:ext>
            </a:extLst>
          </p:cNvPr>
          <p:cNvSpPr>
            <a:spLocks noGrp="1"/>
          </p:cNvSpPr>
          <p:nvPr>
            <p:ph type="body" sz="quarter" idx="13" hasCustomPrompt="1"/>
          </p:nvPr>
        </p:nvSpPr>
        <p:spPr>
          <a:xfrm>
            <a:off x="1011993" y="1433732"/>
            <a:ext cx="2074107" cy="395068"/>
          </a:xfrm>
        </p:spPr>
        <p:txBody>
          <a:bodyPr>
            <a:noAutofit/>
          </a:bodyPr>
          <a:lstStyle>
            <a:lvl1pPr marL="0" indent="0" algn="ctr">
              <a:buFontTx/>
              <a:buNone/>
              <a:defRPr sz="825" b="1">
                <a:solidFill>
                  <a:schemeClr val="tx2"/>
                </a:solidFill>
              </a:defRPr>
            </a:lvl1pPr>
          </a:lstStyle>
          <a:p>
            <a:pPr marL="0" marR="0" lvl="0" indent="0" algn="ctr" defTabSz="685800" rtl="0" eaLnBrk="1" fontAlgn="auto" latinLnBrk="0" hangingPunct="1">
              <a:lnSpc>
                <a:spcPct val="90000"/>
              </a:lnSpc>
              <a:spcBef>
                <a:spcPts val="750"/>
              </a:spcBef>
              <a:spcAft>
                <a:spcPts val="0"/>
              </a:spcAft>
              <a:buClrTx/>
              <a:buSzTx/>
              <a:buFontTx/>
              <a:buNone/>
              <a:tabLst/>
              <a:defRPr/>
            </a:pPr>
            <a:r>
              <a:rPr lang="en-US" dirty="0"/>
              <a:t>Click to edit text. Click to edit text. Click to edit text. Click to edit text. </a:t>
            </a:r>
          </a:p>
          <a:p>
            <a:pPr lvl="0"/>
            <a:endParaRPr lang="en-US" dirty="0"/>
          </a:p>
        </p:txBody>
      </p:sp>
      <p:sp>
        <p:nvSpPr>
          <p:cNvPr id="9" name="Text Placeholder 32">
            <a:extLst>
              <a:ext uri="{FF2B5EF4-FFF2-40B4-BE49-F238E27FC236}">
                <a16:creationId xmlns:a16="http://schemas.microsoft.com/office/drawing/2014/main" id="{66ED8E30-F698-4AB3-956A-974311A7160E}"/>
              </a:ext>
            </a:extLst>
          </p:cNvPr>
          <p:cNvSpPr>
            <a:spLocks noGrp="1"/>
          </p:cNvSpPr>
          <p:nvPr>
            <p:ph type="body" sz="quarter" idx="14" hasCustomPrompt="1"/>
          </p:nvPr>
        </p:nvSpPr>
        <p:spPr>
          <a:xfrm>
            <a:off x="996167" y="4655235"/>
            <a:ext cx="2074107" cy="1248415"/>
          </a:xfrm>
        </p:spPr>
        <p:txBody>
          <a:bodyPr>
            <a:noAutofit/>
          </a:bodyPr>
          <a:lstStyle>
            <a:lvl1pPr marL="0" indent="0" algn="l">
              <a:buFontTx/>
              <a:buNone/>
              <a:defRPr sz="80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a:t>
            </a:r>
          </a:p>
        </p:txBody>
      </p:sp>
      <p:sp>
        <p:nvSpPr>
          <p:cNvPr id="10" name="Picture Placeholder 17">
            <a:extLst>
              <a:ext uri="{FF2B5EF4-FFF2-40B4-BE49-F238E27FC236}">
                <a16:creationId xmlns:a16="http://schemas.microsoft.com/office/drawing/2014/main" id="{9AC60C6C-EF61-4472-95F5-29240D45AEF5}"/>
              </a:ext>
            </a:extLst>
          </p:cNvPr>
          <p:cNvSpPr>
            <a:spLocks noGrp="1"/>
          </p:cNvSpPr>
          <p:nvPr>
            <p:ph type="pic" sz="quarter" idx="15"/>
          </p:nvPr>
        </p:nvSpPr>
        <p:spPr>
          <a:xfrm>
            <a:off x="1143000" y="2139649"/>
            <a:ext cx="1771650" cy="2362200"/>
          </a:xfrm>
        </p:spPr>
        <p:txBody>
          <a:bodyPr/>
          <a:lstStyle/>
          <a:p>
            <a:r>
              <a:rPr lang="en-US" dirty="0"/>
              <a:t>Click icon to add picture</a:t>
            </a:r>
          </a:p>
        </p:txBody>
      </p:sp>
      <p:sp>
        <p:nvSpPr>
          <p:cNvPr id="12" name="Text Placeholder 29">
            <a:extLst>
              <a:ext uri="{FF2B5EF4-FFF2-40B4-BE49-F238E27FC236}">
                <a16:creationId xmlns:a16="http://schemas.microsoft.com/office/drawing/2014/main" id="{99E2DA61-EBFC-4CAB-8F0C-B0BC05073DB2}"/>
              </a:ext>
            </a:extLst>
          </p:cNvPr>
          <p:cNvSpPr>
            <a:spLocks noGrp="1"/>
          </p:cNvSpPr>
          <p:nvPr>
            <p:ph type="body" sz="quarter" idx="16" hasCustomPrompt="1"/>
          </p:nvPr>
        </p:nvSpPr>
        <p:spPr>
          <a:xfrm>
            <a:off x="3550773" y="1433732"/>
            <a:ext cx="2074107" cy="395068"/>
          </a:xfrm>
        </p:spPr>
        <p:txBody>
          <a:bodyPr>
            <a:noAutofit/>
          </a:bodyPr>
          <a:lstStyle>
            <a:lvl1pPr marL="0" indent="0" algn="ctr">
              <a:buFontTx/>
              <a:buNone/>
              <a:defRPr sz="825" b="1">
                <a:solidFill>
                  <a:schemeClr val="tx2"/>
                </a:solidFill>
              </a:defRPr>
            </a:lvl1pPr>
          </a:lstStyle>
          <a:p>
            <a:pPr marL="0" marR="0" lvl="0" indent="0" algn="ctr" defTabSz="685800" rtl="0" eaLnBrk="1" fontAlgn="auto" latinLnBrk="0" hangingPunct="1">
              <a:lnSpc>
                <a:spcPct val="90000"/>
              </a:lnSpc>
              <a:spcBef>
                <a:spcPts val="750"/>
              </a:spcBef>
              <a:spcAft>
                <a:spcPts val="0"/>
              </a:spcAft>
              <a:buClrTx/>
              <a:buSzTx/>
              <a:buFontTx/>
              <a:buNone/>
              <a:tabLst/>
              <a:defRPr/>
            </a:pPr>
            <a:r>
              <a:rPr lang="en-US" dirty="0"/>
              <a:t>Click to edit text. Click to edit text. Click to edit text. Click to edit text. </a:t>
            </a:r>
          </a:p>
          <a:p>
            <a:pPr lvl="0"/>
            <a:endParaRPr lang="en-US" dirty="0"/>
          </a:p>
        </p:txBody>
      </p:sp>
      <p:sp>
        <p:nvSpPr>
          <p:cNvPr id="13" name="Text Placeholder 32">
            <a:extLst>
              <a:ext uri="{FF2B5EF4-FFF2-40B4-BE49-F238E27FC236}">
                <a16:creationId xmlns:a16="http://schemas.microsoft.com/office/drawing/2014/main" id="{0AD80730-6338-4DDB-9D81-F501C2BF082A}"/>
              </a:ext>
            </a:extLst>
          </p:cNvPr>
          <p:cNvSpPr>
            <a:spLocks noGrp="1"/>
          </p:cNvSpPr>
          <p:nvPr>
            <p:ph type="body" sz="quarter" idx="17" hasCustomPrompt="1"/>
          </p:nvPr>
        </p:nvSpPr>
        <p:spPr>
          <a:xfrm>
            <a:off x="3534947" y="4655235"/>
            <a:ext cx="2074107" cy="1248415"/>
          </a:xfrm>
        </p:spPr>
        <p:txBody>
          <a:bodyPr>
            <a:noAutofit/>
          </a:bodyPr>
          <a:lstStyle>
            <a:lvl1pPr marL="0" indent="0" algn="l">
              <a:buFontTx/>
              <a:buNone/>
              <a:defRPr sz="80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a:t>
            </a:r>
          </a:p>
        </p:txBody>
      </p:sp>
      <p:sp>
        <p:nvSpPr>
          <p:cNvPr id="14" name="Picture Placeholder 17">
            <a:extLst>
              <a:ext uri="{FF2B5EF4-FFF2-40B4-BE49-F238E27FC236}">
                <a16:creationId xmlns:a16="http://schemas.microsoft.com/office/drawing/2014/main" id="{D172C987-84AE-47B0-B6B2-D671CDF54465}"/>
              </a:ext>
            </a:extLst>
          </p:cNvPr>
          <p:cNvSpPr>
            <a:spLocks noGrp="1"/>
          </p:cNvSpPr>
          <p:nvPr>
            <p:ph type="pic" sz="quarter" idx="18"/>
          </p:nvPr>
        </p:nvSpPr>
        <p:spPr>
          <a:xfrm>
            <a:off x="3681780" y="2139649"/>
            <a:ext cx="1771650" cy="2362200"/>
          </a:xfrm>
        </p:spPr>
        <p:txBody>
          <a:bodyPr/>
          <a:lstStyle/>
          <a:p>
            <a:r>
              <a:rPr lang="en-US" dirty="0"/>
              <a:t>Click icon to add picture</a:t>
            </a:r>
          </a:p>
        </p:txBody>
      </p:sp>
      <p:sp>
        <p:nvSpPr>
          <p:cNvPr id="15" name="Text Placeholder 29">
            <a:extLst>
              <a:ext uri="{FF2B5EF4-FFF2-40B4-BE49-F238E27FC236}">
                <a16:creationId xmlns:a16="http://schemas.microsoft.com/office/drawing/2014/main" id="{3B906B88-37B7-436A-ADF3-79866743CA3E}"/>
              </a:ext>
            </a:extLst>
          </p:cNvPr>
          <p:cNvSpPr>
            <a:spLocks noGrp="1"/>
          </p:cNvSpPr>
          <p:nvPr>
            <p:ph type="body" sz="quarter" idx="19" hasCustomPrompt="1"/>
          </p:nvPr>
        </p:nvSpPr>
        <p:spPr>
          <a:xfrm>
            <a:off x="6077243" y="1433732"/>
            <a:ext cx="2074107" cy="395068"/>
          </a:xfrm>
        </p:spPr>
        <p:txBody>
          <a:bodyPr>
            <a:noAutofit/>
          </a:bodyPr>
          <a:lstStyle>
            <a:lvl1pPr marL="0" indent="0" algn="ctr">
              <a:buFontTx/>
              <a:buNone/>
              <a:defRPr sz="825" b="1">
                <a:solidFill>
                  <a:schemeClr val="tx2"/>
                </a:solidFill>
              </a:defRPr>
            </a:lvl1pPr>
          </a:lstStyle>
          <a:p>
            <a:pPr marL="0" marR="0" lvl="0" indent="0" algn="ctr" defTabSz="685800" rtl="0" eaLnBrk="1" fontAlgn="auto" latinLnBrk="0" hangingPunct="1">
              <a:lnSpc>
                <a:spcPct val="90000"/>
              </a:lnSpc>
              <a:spcBef>
                <a:spcPts val="750"/>
              </a:spcBef>
              <a:spcAft>
                <a:spcPts val="0"/>
              </a:spcAft>
              <a:buClrTx/>
              <a:buSzTx/>
              <a:buFontTx/>
              <a:buNone/>
              <a:tabLst/>
              <a:defRPr/>
            </a:pPr>
            <a:r>
              <a:rPr lang="en-US" dirty="0"/>
              <a:t>Click to edit text. Click to edit text. Click to edit text. Click to edit text. </a:t>
            </a:r>
          </a:p>
          <a:p>
            <a:pPr lvl="0"/>
            <a:endParaRPr lang="en-US" dirty="0"/>
          </a:p>
        </p:txBody>
      </p:sp>
      <p:sp>
        <p:nvSpPr>
          <p:cNvPr id="16" name="Text Placeholder 32">
            <a:extLst>
              <a:ext uri="{FF2B5EF4-FFF2-40B4-BE49-F238E27FC236}">
                <a16:creationId xmlns:a16="http://schemas.microsoft.com/office/drawing/2014/main" id="{A2D10162-5B8C-4E9A-B1ED-96E0662F4910}"/>
              </a:ext>
            </a:extLst>
          </p:cNvPr>
          <p:cNvSpPr>
            <a:spLocks noGrp="1"/>
          </p:cNvSpPr>
          <p:nvPr>
            <p:ph type="body" sz="quarter" idx="20" hasCustomPrompt="1"/>
          </p:nvPr>
        </p:nvSpPr>
        <p:spPr>
          <a:xfrm>
            <a:off x="6061417" y="4655235"/>
            <a:ext cx="2074107" cy="1248415"/>
          </a:xfrm>
        </p:spPr>
        <p:txBody>
          <a:bodyPr>
            <a:noAutofit/>
          </a:bodyPr>
          <a:lstStyle>
            <a:lvl1pPr marL="0" indent="0" algn="l">
              <a:buFontTx/>
              <a:buNone/>
              <a:defRPr sz="80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Click to edit text. </a:t>
            </a:r>
          </a:p>
        </p:txBody>
      </p:sp>
      <p:sp>
        <p:nvSpPr>
          <p:cNvPr id="17" name="Picture Placeholder 17">
            <a:extLst>
              <a:ext uri="{FF2B5EF4-FFF2-40B4-BE49-F238E27FC236}">
                <a16:creationId xmlns:a16="http://schemas.microsoft.com/office/drawing/2014/main" id="{3281B518-016C-4984-AB09-ECC074F6830C}"/>
              </a:ext>
            </a:extLst>
          </p:cNvPr>
          <p:cNvSpPr>
            <a:spLocks noGrp="1"/>
          </p:cNvSpPr>
          <p:nvPr>
            <p:ph type="pic" sz="quarter" idx="21"/>
          </p:nvPr>
        </p:nvSpPr>
        <p:spPr>
          <a:xfrm>
            <a:off x="6208250" y="2139649"/>
            <a:ext cx="1771650" cy="2362200"/>
          </a:xfrm>
        </p:spPr>
        <p:txBody>
          <a:bodyPr/>
          <a:lstStyle/>
          <a:p>
            <a:r>
              <a:rPr lang="en-US" dirty="0"/>
              <a:t>Click icon to add picture</a:t>
            </a:r>
          </a:p>
        </p:txBody>
      </p:sp>
      <p:sp>
        <p:nvSpPr>
          <p:cNvPr id="18" name="Title Placeholder 1">
            <a:extLst>
              <a:ext uri="{FF2B5EF4-FFF2-40B4-BE49-F238E27FC236}">
                <a16:creationId xmlns:a16="http://schemas.microsoft.com/office/drawing/2014/main" id="{919B0694-76D8-4A9E-A30D-A72B1963DCE4}"/>
              </a:ext>
            </a:extLst>
          </p:cNvPr>
          <p:cNvSpPr>
            <a:spLocks noGrp="1"/>
          </p:cNvSpPr>
          <p:nvPr>
            <p:ph type="title"/>
          </p:nvPr>
        </p:nvSpPr>
        <p:spPr>
          <a:xfrm>
            <a:off x="1190770" y="254315"/>
            <a:ext cx="7886700" cy="485828"/>
          </a:xfrm>
          <a:prstGeom prst="rect">
            <a:avLst/>
          </a:prstGeom>
        </p:spPr>
        <p:txBody>
          <a:bodyPr vert="horz" lIns="91440" tIns="45720" rIns="91440" bIns="45720" rtlCol="0" anchor="ctr">
            <a:normAutofit/>
          </a:bodyPr>
          <a:lstStyle/>
          <a:p>
            <a:r>
              <a:rPr lang="en-US" dirty="0"/>
              <a:t>Click to edit text</a:t>
            </a:r>
          </a:p>
        </p:txBody>
      </p:sp>
    </p:spTree>
    <p:extLst>
      <p:ext uri="{BB962C8B-B14F-4D97-AF65-F5344CB8AC3E}">
        <p14:creationId xmlns:p14="http://schemas.microsoft.com/office/powerpoint/2010/main" val="337330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4996CB3-C995-40A6-896B-43C1B335C218}"/>
              </a:ext>
            </a:extLst>
          </p:cNvPr>
          <p:cNvSpPr txBox="1"/>
          <p:nvPr userDrawn="1"/>
        </p:nvSpPr>
        <p:spPr>
          <a:xfrm>
            <a:off x="471371" y="1429264"/>
            <a:ext cx="7936173" cy="4123308"/>
          </a:xfrm>
          <a:prstGeom prst="rect">
            <a:avLst/>
          </a:prstGeom>
          <a:noFill/>
        </p:spPr>
        <p:txBody>
          <a:bodyPr wrap="square" rtlCol="0">
            <a:spAutoFit/>
          </a:bodyPr>
          <a:lstStyle/>
          <a:p>
            <a:pPr eaLnBrk="1" hangingPunct="1">
              <a:lnSpc>
                <a:spcPct val="102000"/>
              </a:lnSpc>
              <a:spcBef>
                <a:spcPts val="100"/>
              </a:spcBef>
            </a:pPr>
            <a:r>
              <a:rPr lang="en-US" altLang="en-US" sz="800" dirty="0">
                <a:latin typeface="Arial" panose="020B0604020202020204" pitchFamily="34" charset="0"/>
                <a:cs typeface="Arial" panose="020B0604020202020204" pitchFamily="34" charset="0"/>
              </a:rPr>
              <a:t>This Presentation and the information contained herein have been provided to you by Freepoint Commodities LLC on behalf of itself and/or its affiliates (collectively, “Freepoint”) for informational purposes only and may not be used or relied upon for any other purpose. This Presentation does not constitute an offer to purchase or sell, or the solicitation of an offer to purchase or sell, any securities. This Presentation is not a commitment to enter into any transaction with you and does not obligate Freepoint to enter into any such commitment.</a:t>
            </a:r>
          </a:p>
          <a:p>
            <a:pPr eaLnBrk="1" hangingPunct="1">
              <a:spcBef>
                <a:spcPts val="50"/>
              </a:spcBef>
            </a:pPr>
            <a:endParaRPr lang="en-US" altLang="en-US" sz="800" dirty="0">
              <a:latin typeface="Arial" panose="020B0604020202020204" pitchFamily="34" charset="0"/>
              <a:cs typeface="Arial" panose="020B0604020202020204" pitchFamily="34" charset="0"/>
            </a:endParaRPr>
          </a:p>
          <a:p>
            <a:pPr eaLnBrk="1" hangingPunct="1">
              <a:lnSpc>
                <a:spcPct val="102000"/>
              </a:lnSpc>
            </a:pPr>
            <a:r>
              <a:rPr lang="en-US" altLang="en-US" sz="800" dirty="0">
                <a:latin typeface="Arial" panose="020B0604020202020204" pitchFamily="34" charset="0"/>
                <a:cs typeface="Arial" panose="020B0604020202020204" pitchFamily="34" charset="0"/>
              </a:rPr>
              <a:t>While Freepoint Commodities LLC believes the information presented in this Presentation is reasonable, it is provided “AS IS” without warranty of any kind, either expressed or implied. Freepoint assumes no responsibility for errors or omissions in this Presentation or other documents which may be contained in, referenced, or linked to herein. Freepoint assumes no obligation to update or otherwise revise this Presentation or the information contained herein. Freepoint does not provide tax, accounting, financial, investment, regulatory, legal or other advice, and you are advised to consult with your own tax, accounting, financial, investment, regulatory or legal advisers.</a:t>
            </a:r>
          </a:p>
          <a:p>
            <a:pPr eaLnBrk="1" hangingPunct="1"/>
            <a:endParaRPr lang="en-US" altLang="en-US" sz="800" dirty="0">
              <a:latin typeface="Arial" panose="020B0604020202020204" pitchFamily="34" charset="0"/>
              <a:cs typeface="Arial" panose="020B0604020202020204" pitchFamily="34" charset="0"/>
            </a:endParaRPr>
          </a:p>
          <a:p>
            <a:pPr eaLnBrk="1" hangingPunct="1">
              <a:lnSpc>
                <a:spcPct val="102000"/>
              </a:lnSpc>
            </a:pPr>
            <a:r>
              <a:rPr lang="en-US" altLang="en-US" sz="800" dirty="0">
                <a:latin typeface="Arial" panose="020B0604020202020204" pitchFamily="34" charset="0"/>
                <a:cs typeface="Arial" panose="020B0604020202020204" pitchFamily="34" charset="0"/>
              </a:rPr>
              <a:t>The references herein to any past or present transactions have been provided for illustrative purposes only. It should not be assumed that the size, scope, structure or other aspects of any such transaction are indicative of the size, scope, structure or other aspects of any future transaction that may be undertaken by Freepoint.</a:t>
            </a:r>
          </a:p>
          <a:p>
            <a:pPr eaLnBrk="1" hangingPunct="1">
              <a:lnSpc>
                <a:spcPct val="102000"/>
              </a:lnSpc>
            </a:pPr>
            <a:endParaRPr lang="en-US" altLang="en-US" sz="800" dirty="0">
              <a:latin typeface="Arial" panose="020B0604020202020204" pitchFamily="34" charset="0"/>
              <a:cs typeface="Arial" panose="020B0604020202020204" pitchFamily="34" charset="0"/>
            </a:endParaRPr>
          </a:p>
          <a:p>
            <a:pPr eaLnBrk="1" hangingPunct="1">
              <a:lnSpc>
                <a:spcPct val="102000"/>
              </a:lnSpc>
            </a:pPr>
            <a:r>
              <a:rPr lang="en-US" altLang="en-US" sz="800" dirty="0">
                <a:latin typeface="Arial" panose="020B0604020202020204" pitchFamily="34" charset="0"/>
                <a:cs typeface="Arial" panose="020B0604020202020204" pitchFamily="34" charset="0"/>
              </a:rPr>
              <a:t>Freepoint may currently have, and may in the future have, positions in the markets referenced in this Presentation. Any such positions may be consistent with, or contrary to, any information presented herein and  may ultimately have some effect on the price of commodities described in this Presentation. Any recipient of this Presentation is expressly responsible to seek out its own professional advice with respect to the information contained herein. Freepoint is not acting as a fiduciary or in an advisory context with respect to any such recipient.</a:t>
            </a:r>
          </a:p>
          <a:p>
            <a:pPr eaLnBrk="1" hangingPunct="1"/>
            <a:endParaRPr lang="en-US" altLang="en-US" sz="800" dirty="0">
              <a:latin typeface="Arial" panose="020B0604020202020204" pitchFamily="34" charset="0"/>
              <a:cs typeface="Arial" panose="020B0604020202020204" pitchFamily="34" charset="0"/>
            </a:endParaRPr>
          </a:p>
          <a:p>
            <a:pPr algn="just" eaLnBrk="1" hangingPunct="1">
              <a:lnSpc>
                <a:spcPct val="102000"/>
              </a:lnSpc>
            </a:pPr>
            <a:r>
              <a:rPr lang="en-US" altLang="en-US" sz="800" dirty="0">
                <a:latin typeface="Arial" panose="020B0604020202020204" pitchFamily="34" charset="0"/>
                <a:cs typeface="Arial" panose="020B0604020202020204" pitchFamily="34" charset="0"/>
              </a:rPr>
              <a:t>Some assumptions on which the Presentation is based inevitably will not materialize, and unanticipated events and circumstances will occur. Moreover, as this Presentation contains information pertaining to periods farther in the future, the assumptions become more vulnerable to change, thereby making information contained therein for such periods more speculative. Therefore, the actual events that may occur may  vary from the projections contained in this Presentation, and the variations may be material.</a:t>
            </a:r>
          </a:p>
          <a:p>
            <a:pPr eaLnBrk="1" hangingPunct="1">
              <a:spcBef>
                <a:spcPts val="50"/>
              </a:spcBef>
            </a:pPr>
            <a:endParaRPr lang="en-US" altLang="en-US" sz="800" dirty="0">
              <a:latin typeface="Arial" panose="020B0604020202020204" pitchFamily="34" charset="0"/>
              <a:cs typeface="Arial" panose="020B0604020202020204" pitchFamily="34" charset="0"/>
            </a:endParaRPr>
          </a:p>
          <a:p>
            <a:pPr algn="just" eaLnBrk="1" hangingPunct="1">
              <a:lnSpc>
                <a:spcPct val="102000"/>
              </a:lnSpc>
            </a:pPr>
            <a:r>
              <a:rPr lang="en-US" altLang="en-US" sz="800" dirty="0">
                <a:latin typeface="Arial" panose="020B0604020202020204" pitchFamily="34" charset="0"/>
                <a:cs typeface="Arial" panose="020B0604020202020204" pitchFamily="34" charset="0"/>
              </a:rPr>
              <a:t>Further, the information contained in this Presentation is based on estimates and assumptions about circumstances and events that have not yet taken place, may not have an empirical basis, are subject to variation and are inherently unpredictable. Accordingly, there can be no assurance that information relied upon in preparing this Presentation will prove accurate or that any of the projections will be realized. It is expected that there will be differences between actual and projected occurrences, and actual occurrences may be materially greater or less than those contained in this Presentation.</a:t>
            </a:r>
          </a:p>
          <a:p>
            <a:pPr algn="just" eaLnBrk="1" hangingPunct="1">
              <a:lnSpc>
                <a:spcPct val="102000"/>
              </a:lnSpc>
            </a:pPr>
            <a:endParaRPr lang="en-US" altLang="en-US" sz="800" dirty="0">
              <a:latin typeface="Arial" panose="020B0604020202020204" pitchFamily="34" charset="0"/>
              <a:cs typeface="Arial" panose="020B0604020202020204" pitchFamily="34" charset="0"/>
            </a:endParaRPr>
          </a:p>
          <a:p>
            <a:pPr algn="just" eaLnBrk="1" hangingPunct="1">
              <a:lnSpc>
                <a:spcPct val="102000"/>
              </a:lnSpc>
            </a:pPr>
            <a:r>
              <a:rPr lang="en-US" altLang="en-US" sz="800" dirty="0">
                <a:latin typeface="Arial" panose="020B0604020202020204" pitchFamily="34" charset="0"/>
                <a:cs typeface="Arial" panose="020B0604020202020204" pitchFamily="34" charset="0"/>
              </a:rPr>
              <a:t>The information in this Presentation is proprietary information of Freepoint and may not be disclosed, reproduced or otherwise referred to or disseminated to third parties in whole or in part without Freepoint’s prior written consent. This Presentation is not intended for distribution to or use by any person or entity in any jurisdiction or country where such distribution or use would be contrary to applicable law or regulations.</a:t>
            </a:r>
          </a:p>
          <a:p>
            <a:endParaRPr lang="en-US" sz="800" dirty="0"/>
          </a:p>
        </p:txBody>
      </p:sp>
      <p:sp>
        <p:nvSpPr>
          <p:cNvPr id="5" name="Title Placeholder 1">
            <a:extLst>
              <a:ext uri="{FF2B5EF4-FFF2-40B4-BE49-F238E27FC236}">
                <a16:creationId xmlns:a16="http://schemas.microsoft.com/office/drawing/2014/main" id="{293249E1-3CC9-4A79-9390-9F8F9CB66263}"/>
              </a:ext>
            </a:extLst>
          </p:cNvPr>
          <p:cNvSpPr txBox="1">
            <a:spLocks/>
          </p:cNvSpPr>
          <p:nvPr userDrawn="1"/>
        </p:nvSpPr>
        <p:spPr>
          <a:xfrm>
            <a:off x="1218251" y="260261"/>
            <a:ext cx="7886700" cy="46460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340" kern="1200">
                <a:solidFill>
                  <a:schemeClr val="bg1"/>
                </a:solidFill>
                <a:latin typeface="+mj-lt"/>
                <a:ea typeface="+mj-ea"/>
                <a:cs typeface="+mj-cs"/>
              </a:defRPr>
            </a:lvl1pPr>
          </a:lstStyle>
          <a:p>
            <a:pPr fontAlgn="auto">
              <a:spcAft>
                <a:spcPts val="0"/>
              </a:spcAft>
            </a:pPr>
            <a:r>
              <a:rPr lang="en-US" sz="1755" dirty="0"/>
              <a:t>Disclaimer</a:t>
            </a:r>
          </a:p>
        </p:txBody>
      </p:sp>
    </p:spTree>
    <p:extLst>
      <p:ext uri="{BB962C8B-B14F-4D97-AF65-F5344CB8AC3E}">
        <p14:creationId xmlns:p14="http://schemas.microsoft.com/office/powerpoint/2010/main" val="6238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bg object 16">
            <a:extLst>
              <a:ext uri="{FF2B5EF4-FFF2-40B4-BE49-F238E27FC236}">
                <a16:creationId xmlns:a16="http://schemas.microsoft.com/office/drawing/2014/main" id="{8A47F62A-081F-406A-A79C-C69649D5D1A1}"/>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 y="0"/>
            <a:ext cx="9143999" cy="9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object 3">
            <a:extLst>
              <a:ext uri="{FF2B5EF4-FFF2-40B4-BE49-F238E27FC236}">
                <a16:creationId xmlns:a16="http://schemas.microsoft.com/office/drawing/2014/main" id="{007B96FF-DA1A-4096-8BB3-C906AC94E02F}"/>
              </a:ext>
            </a:extLst>
          </p:cNvPr>
          <p:cNvPicPr>
            <a:picLocks noChangeAspect="1" noChangeArrowheads="1"/>
          </p:cNvPicPr>
          <p:nvPr userDrawn="1"/>
        </p:nvPicPr>
        <p:blipFill rotWithShape="1">
          <a:blip r:embed="rId11">
            <a:extLst>
              <a:ext uri="{28A0092B-C50C-407E-A947-70E740481C1C}">
                <a14:useLocalDpi xmlns:a14="http://schemas.microsoft.com/office/drawing/2010/main" val="0"/>
              </a:ext>
            </a:extLst>
          </a:blip>
          <a:srcRect r="14102"/>
          <a:stretch/>
        </p:blipFill>
        <p:spPr bwMode="auto">
          <a:xfrm>
            <a:off x="2500647" y="5"/>
            <a:ext cx="6643352" cy="95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a:extLst>
              <a:ext uri="{FF2B5EF4-FFF2-40B4-BE49-F238E27FC236}">
                <a16:creationId xmlns:a16="http://schemas.microsoft.com/office/drawing/2014/main" id="{E1C6E7CA-126B-4739-8A23-1A78265B82C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BA5C22E-0BA5-491B-905F-CA785E957E96}"/>
              </a:ext>
            </a:extLst>
          </p:cNvPr>
          <p:cNvSpPr txBox="1">
            <a:spLocks/>
          </p:cNvSpPr>
          <p:nvPr/>
        </p:nvSpPr>
        <p:spPr>
          <a:xfrm>
            <a:off x="311247" y="6271130"/>
            <a:ext cx="1314450" cy="29273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b="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Tx/>
              <a:buNone/>
            </a:pPr>
            <a:r>
              <a:rPr lang="en-US" sz="600" dirty="0">
                <a:solidFill>
                  <a:schemeClr val="bg1">
                    <a:lumMod val="65000"/>
                  </a:schemeClr>
                </a:solidFill>
              </a:rPr>
              <a:t>Confidential – Do Not Distribute</a:t>
            </a:r>
          </a:p>
        </p:txBody>
      </p:sp>
      <p:pic>
        <p:nvPicPr>
          <p:cNvPr id="14" name="bg object 17">
            <a:extLst>
              <a:ext uri="{FF2B5EF4-FFF2-40B4-BE49-F238E27FC236}">
                <a16:creationId xmlns:a16="http://schemas.microsoft.com/office/drawing/2014/main" id="{891BE490-66E8-483A-B05F-A745FCE217B9}"/>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67331" y="126111"/>
            <a:ext cx="788475" cy="7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Holder 5">
            <a:extLst>
              <a:ext uri="{FF2B5EF4-FFF2-40B4-BE49-F238E27FC236}">
                <a16:creationId xmlns:a16="http://schemas.microsoft.com/office/drawing/2014/main" id="{F4BFC185-AA3D-4859-956D-70A6ED7A2D53}"/>
              </a:ext>
            </a:extLst>
          </p:cNvPr>
          <p:cNvSpPr txBox="1">
            <a:spLocks/>
          </p:cNvSpPr>
          <p:nvPr userDrawn="1"/>
        </p:nvSpPr>
        <p:spPr>
          <a:xfrm>
            <a:off x="8582141" y="6167301"/>
            <a:ext cx="333260" cy="269441"/>
          </a:xfrm>
          <a:prstGeom prst="rect">
            <a:avLst/>
          </a:prstGeom>
        </p:spPr>
        <p:txBody>
          <a:bodyPr/>
          <a:lstStyle>
            <a:defPPr>
              <a:defRPr lang="es-MX"/>
            </a:defPPr>
            <a:lvl1pPr algn="l" rtl="0" eaLnBrk="0" fontAlgn="base" hangingPunct="0">
              <a:spcBef>
                <a:spcPct val="0"/>
              </a:spcBef>
              <a:spcAft>
                <a:spcPct val="0"/>
              </a:spcAft>
              <a:defRPr sz="800" kern="1200">
                <a:solidFill>
                  <a:schemeClr val="bg1">
                    <a:lumMod val="50000"/>
                  </a:schemeClr>
                </a:solidFill>
                <a:latin typeface="+mn-lt"/>
                <a:ea typeface="+mn-ea"/>
                <a:cs typeface="+mn-cs"/>
              </a:defRPr>
            </a:lvl1pPr>
            <a:lvl2pPr marL="277204"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554407"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831611"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108813"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1386018" algn="l" defTabSz="554407" rtl="0" eaLnBrk="1" latinLnBrk="0" hangingPunct="1">
              <a:defRPr kern="1200">
                <a:solidFill>
                  <a:schemeClr val="tx1"/>
                </a:solidFill>
                <a:latin typeface="Calibri" panose="020F0502020204030204" pitchFamily="34" charset="0"/>
                <a:ea typeface="+mn-ea"/>
                <a:cs typeface="+mn-cs"/>
              </a:defRPr>
            </a:lvl6pPr>
            <a:lvl7pPr marL="1663221" algn="l" defTabSz="554407" rtl="0" eaLnBrk="1" latinLnBrk="0" hangingPunct="1">
              <a:defRPr kern="1200">
                <a:solidFill>
                  <a:schemeClr val="tx1"/>
                </a:solidFill>
                <a:latin typeface="Calibri" panose="020F0502020204030204" pitchFamily="34" charset="0"/>
                <a:ea typeface="+mn-ea"/>
                <a:cs typeface="+mn-cs"/>
              </a:defRPr>
            </a:lvl7pPr>
            <a:lvl8pPr marL="1940424" algn="l" defTabSz="554407" rtl="0" eaLnBrk="1" latinLnBrk="0" hangingPunct="1">
              <a:defRPr kern="1200">
                <a:solidFill>
                  <a:schemeClr val="tx1"/>
                </a:solidFill>
                <a:latin typeface="Calibri" panose="020F0502020204030204" pitchFamily="34" charset="0"/>
                <a:ea typeface="+mn-ea"/>
                <a:cs typeface="+mn-cs"/>
              </a:defRPr>
            </a:lvl8pPr>
            <a:lvl9pPr marL="2217627" algn="l" defTabSz="554407" rtl="0" eaLnBrk="1" latinLnBrk="0" hangingPunct="1">
              <a:defRPr kern="1200">
                <a:solidFill>
                  <a:schemeClr val="tx1"/>
                </a:solidFill>
                <a:latin typeface="Calibri" panose="020F0502020204030204" pitchFamily="34" charset="0"/>
                <a:ea typeface="+mn-ea"/>
                <a:cs typeface="+mn-cs"/>
              </a:defRPr>
            </a:lvl9pPr>
          </a:lstStyle>
          <a:p>
            <a:pPr>
              <a:defRPr/>
            </a:pPr>
            <a:fld id="{EE9B2621-34B8-47CD-B975-A00356477D58}" type="slidenum">
              <a:rPr lang="en-US" sz="750" smtClean="0">
                <a:solidFill>
                  <a:schemeClr val="tx2"/>
                </a:solidFill>
              </a:rPr>
              <a:pPr>
                <a:defRPr/>
              </a:pPr>
              <a:t>‹#›</a:t>
            </a:fld>
            <a:endParaRPr lang="en-US" sz="750" dirty="0">
              <a:solidFill>
                <a:schemeClr val="tx2"/>
              </a:solidFill>
            </a:endParaRPr>
          </a:p>
        </p:txBody>
      </p:sp>
      <p:sp>
        <p:nvSpPr>
          <p:cNvPr id="12" name="Title Placeholder 1">
            <a:extLst>
              <a:ext uri="{FF2B5EF4-FFF2-40B4-BE49-F238E27FC236}">
                <a16:creationId xmlns:a16="http://schemas.microsoft.com/office/drawing/2014/main" id="{274F8532-55B2-49B8-AAEA-472D7A2455FA}"/>
              </a:ext>
            </a:extLst>
          </p:cNvPr>
          <p:cNvSpPr>
            <a:spLocks noGrp="1"/>
          </p:cNvSpPr>
          <p:nvPr>
            <p:ph type="title"/>
          </p:nvPr>
        </p:nvSpPr>
        <p:spPr>
          <a:xfrm>
            <a:off x="1190770" y="254315"/>
            <a:ext cx="7886700" cy="485828"/>
          </a:xfrm>
          <a:prstGeom prst="rect">
            <a:avLst/>
          </a:prstGeom>
        </p:spPr>
        <p:txBody>
          <a:bodyPr vert="horz" lIns="91440" tIns="45720" rIns="91440" bIns="45720" rtlCol="0" anchor="ctr">
            <a:normAutofit/>
          </a:bodyPr>
          <a:lstStyle/>
          <a:p>
            <a:r>
              <a:rPr lang="en-US" dirty="0"/>
              <a:t>Click to edit text</a:t>
            </a:r>
          </a:p>
        </p:txBody>
      </p:sp>
    </p:spTree>
    <p:extLst>
      <p:ext uri="{BB962C8B-B14F-4D97-AF65-F5344CB8AC3E}">
        <p14:creationId xmlns:p14="http://schemas.microsoft.com/office/powerpoint/2010/main" val="4033155954"/>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2" r:id="rId3"/>
    <p:sldLayoutId id="2147483663" r:id="rId4"/>
    <p:sldLayoutId id="2147483664" r:id="rId5"/>
    <p:sldLayoutId id="2147483665" r:id="rId6"/>
    <p:sldLayoutId id="2147483666" r:id="rId7"/>
    <p:sldLayoutId id="214748366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1755"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b="1"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dfei16/FreepointSummerProject2025.gi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statsmodels.org/dev/generated/statsmodels.tsa.statespace.sarimax.SARIMAX.html"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74D79C-6C92-4FAD-A518-A819347ACBD7}"/>
              </a:ext>
            </a:extLst>
          </p:cNvPr>
          <p:cNvSpPr>
            <a:spLocks noGrp="1"/>
          </p:cNvSpPr>
          <p:nvPr>
            <p:ph type="body" sz="quarter" idx="14"/>
          </p:nvPr>
        </p:nvSpPr>
        <p:spPr/>
        <p:txBody>
          <a:bodyPr>
            <a:normAutofit lnSpcReduction="10000"/>
          </a:bodyPr>
          <a:lstStyle/>
          <a:p>
            <a:r>
              <a:rPr lang="en-US" dirty="0"/>
              <a:t>Dylan Fei</a:t>
            </a:r>
          </a:p>
        </p:txBody>
      </p:sp>
      <p:sp>
        <p:nvSpPr>
          <p:cNvPr id="4" name="TextBox 3">
            <a:extLst>
              <a:ext uri="{FF2B5EF4-FFF2-40B4-BE49-F238E27FC236}">
                <a16:creationId xmlns:a16="http://schemas.microsoft.com/office/drawing/2014/main" id="{1F09AB36-70D9-2382-8719-7A0352F3A302}"/>
              </a:ext>
            </a:extLst>
          </p:cNvPr>
          <p:cNvSpPr txBox="1"/>
          <p:nvPr/>
        </p:nvSpPr>
        <p:spPr>
          <a:xfrm>
            <a:off x="1247717" y="4076667"/>
            <a:ext cx="6648565" cy="1823576"/>
          </a:xfrm>
          <a:prstGeom prst="rect">
            <a:avLst/>
          </a:prstGeom>
          <a:noFill/>
        </p:spPr>
        <p:txBody>
          <a:bodyPr wrap="square">
            <a:spAutoFit/>
          </a:bodyPr>
          <a:lstStyle/>
          <a:p>
            <a:pPr algn="ctr" rtl="0">
              <a:buNone/>
            </a:pPr>
            <a:r>
              <a:rPr lang="en-US" sz="2250" b="1" i="0" u="none" strike="noStrike" dirty="0">
                <a:solidFill>
                  <a:schemeClr val="accent4">
                    <a:lumMod val="20000"/>
                    <a:lumOff val="80000"/>
                  </a:schemeClr>
                </a:solidFill>
                <a:effectLst/>
                <a:latin typeface="Times New Roman" panose="02020603050405020304" pitchFamily="18" charset="0"/>
              </a:rPr>
              <a:t>Forecasting Prompt-Week and Front-Month Gasoline and Distillates Demand with SARIMAX Time Series Modeling for Accurate Supply and Demand Predictions</a:t>
            </a:r>
            <a:br>
              <a:rPr lang="en-US" sz="2250" dirty="0"/>
            </a:br>
            <a:endParaRPr lang="en-US" sz="2250" dirty="0"/>
          </a:p>
        </p:txBody>
      </p:sp>
    </p:spTree>
    <p:extLst>
      <p:ext uri="{BB962C8B-B14F-4D97-AF65-F5344CB8AC3E}">
        <p14:creationId xmlns:p14="http://schemas.microsoft.com/office/powerpoint/2010/main" val="77670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0C326-37BB-8AD4-BDA2-98EE36105EA3}"/>
              </a:ext>
            </a:extLst>
          </p:cNvPr>
          <p:cNvSpPr>
            <a:spLocks noGrp="1"/>
          </p:cNvSpPr>
          <p:nvPr>
            <p:ph type="title"/>
          </p:nvPr>
        </p:nvSpPr>
        <p:spPr/>
        <p:txBody>
          <a:bodyPr/>
          <a:lstStyle/>
          <a:p>
            <a:endParaRPr lang="en-US"/>
          </a:p>
        </p:txBody>
      </p:sp>
      <p:pic>
        <p:nvPicPr>
          <p:cNvPr id="4" name="Picture 3" descr="A graph showing a graph&#10;&#10;AI-generated content may be incorrect.">
            <a:extLst>
              <a:ext uri="{FF2B5EF4-FFF2-40B4-BE49-F238E27FC236}">
                <a16:creationId xmlns:a16="http://schemas.microsoft.com/office/drawing/2014/main" id="{2193E5B2-0E26-BE18-6C06-C82800513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240" y="1446269"/>
            <a:ext cx="7985520" cy="3965462"/>
          </a:xfrm>
          <a:prstGeom prst="rect">
            <a:avLst/>
          </a:prstGeom>
        </p:spPr>
      </p:pic>
    </p:spTree>
    <p:extLst>
      <p:ext uri="{BB962C8B-B14F-4D97-AF65-F5344CB8AC3E}">
        <p14:creationId xmlns:p14="http://schemas.microsoft.com/office/powerpoint/2010/main" val="176596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7B159-C5F6-1B84-FE22-3A8903C040A5}"/>
              </a:ext>
            </a:extLst>
          </p:cNvPr>
          <p:cNvSpPr>
            <a:spLocks noGrp="1"/>
          </p:cNvSpPr>
          <p:nvPr>
            <p:ph type="title"/>
          </p:nvPr>
        </p:nvSpPr>
        <p:spPr/>
        <p:txBody>
          <a:bodyPr/>
          <a:lstStyle/>
          <a:p>
            <a:r>
              <a:rPr lang="en-US" dirty="0"/>
              <a:t>Prompt-Week Demand Predictions with Gasoline Demand</a:t>
            </a:r>
          </a:p>
        </p:txBody>
      </p:sp>
      <p:sp>
        <p:nvSpPr>
          <p:cNvPr id="5" name="AutoShape 2">
            <a:extLst>
              <a:ext uri="{FF2B5EF4-FFF2-40B4-BE49-F238E27FC236}">
                <a16:creationId xmlns:a16="http://schemas.microsoft.com/office/drawing/2014/main" id="{0010E2F7-0335-578C-47E9-D54B8E4D9C6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D85B7265-1480-5488-CECD-65E9CAB0236A}"/>
              </a:ext>
            </a:extLst>
          </p:cNvPr>
          <p:cNvSpPr txBox="1"/>
          <p:nvPr/>
        </p:nvSpPr>
        <p:spPr>
          <a:xfrm>
            <a:off x="103230" y="3328416"/>
            <a:ext cx="8937539" cy="2923877"/>
          </a:xfrm>
          <a:prstGeom prst="rect">
            <a:avLst/>
          </a:prstGeom>
          <a:noFill/>
        </p:spPr>
        <p:txBody>
          <a:bodyPr wrap="square">
            <a:spAutoFit/>
          </a:bodyPr>
          <a:lstStyle/>
          <a:p>
            <a:pPr marL="171450" indent="-171450">
              <a:buFont typeface="Arial" panose="020B0604020202020204" pitchFamily="34" charset="0"/>
              <a:buChar char="•"/>
            </a:pPr>
            <a:r>
              <a:rPr lang="en-US" sz="1600" dirty="0">
                <a:latin typeface="Times New Roman" panose="02020603050405020304" pitchFamily="18" charset="0"/>
              </a:rPr>
              <a:t>Predictions (Weekly Interpolations) made from May 2 to July 25 using Monthly EIA values until April. </a:t>
            </a:r>
          </a:p>
          <a:p>
            <a:endParaRPr lang="en-US" sz="1200" dirty="0">
              <a:latin typeface="Times New Roman" panose="02020603050405020304" pitchFamily="18" charset="0"/>
            </a:endParaRPr>
          </a:p>
          <a:p>
            <a:pPr marL="171450" indent="-171450">
              <a:buFont typeface="Arial" panose="020B0604020202020204" pitchFamily="34" charset="0"/>
              <a:buChar char="•"/>
            </a:pPr>
            <a:r>
              <a:rPr lang="en-US" sz="1600" dirty="0">
                <a:latin typeface="Times New Roman" panose="02020603050405020304" pitchFamily="18" charset="0"/>
              </a:rPr>
              <a:t>Selection of Prompt-Week Forecasted Gasoline Demand will be based on a qualitative approach using DTN Rack Lifting Data as such:</a:t>
            </a:r>
          </a:p>
          <a:p>
            <a:endParaRPr lang="en-US" sz="1400" dirty="0">
              <a:latin typeface="Times New Roman" panose="02020603050405020304" pitchFamily="18" charset="0"/>
            </a:endParaRPr>
          </a:p>
          <a:p>
            <a:pPr marL="562954" lvl="1" indent="-285750">
              <a:buFont typeface="Courier New" panose="02070309020205020404" pitchFamily="49" charset="0"/>
              <a:buChar char="o"/>
            </a:pPr>
            <a:r>
              <a:rPr lang="en-US" sz="1400" dirty="0">
                <a:latin typeface="Times New Roman" panose="02020603050405020304" pitchFamily="18" charset="0"/>
              </a:rPr>
              <a:t>If </a:t>
            </a:r>
            <a:r>
              <a:rPr lang="en-US" sz="1400" b="1" u="sng" dirty="0">
                <a:latin typeface="Times New Roman" panose="02020603050405020304" pitchFamily="18" charset="0"/>
              </a:rPr>
              <a:t>WoW</a:t>
            </a:r>
            <a:r>
              <a:rPr lang="en-US" sz="1400" dirty="0">
                <a:latin typeface="Times New Roman" panose="02020603050405020304" pitchFamily="18" charset="0"/>
              </a:rPr>
              <a:t> DTN shows an </a:t>
            </a:r>
            <a:r>
              <a:rPr lang="en-US" sz="1600" b="1" dirty="0">
                <a:latin typeface="Times New Roman" panose="02020603050405020304" pitchFamily="18" charset="0"/>
              </a:rPr>
              <a:t>abnormal decrease (&gt;5% ↓)</a:t>
            </a:r>
            <a:r>
              <a:rPr lang="en-US" sz="1400" dirty="0">
                <a:latin typeface="Times New Roman" panose="02020603050405020304" pitchFamily="18" charset="0"/>
              </a:rPr>
              <a:t>, use the </a:t>
            </a:r>
            <a:r>
              <a:rPr lang="en-US" sz="1600" b="1" dirty="0">
                <a:latin typeface="Times New Roman" panose="02020603050405020304" pitchFamily="18" charset="0"/>
              </a:rPr>
              <a:t>Lower Confidence Interval value</a:t>
            </a:r>
            <a:r>
              <a:rPr lang="en-US" sz="1400" dirty="0">
                <a:latin typeface="Times New Roman" panose="02020603050405020304" pitchFamily="18" charset="0"/>
              </a:rPr>
              <a:t>. </a:t>
            </a:r>
          </a:p>
          <a:p>
            <a:pPr marL="448654" lvl="1" indent="-171450">
              <a:buFont typeface="Courier New" panose="02070309020205020404" pitchFamily="49" charset="0"/>
              <a:buChar char="o"/>
            </a:pPr>
            <a:endParaRPr lang="en-US" sz="900" dirty="0">
              <a:latin typeface="Times New Roman" panose="02020603050405020304" pitchFamily="18" charset="0"/>
            </a:endParaRPr>
          </a:p>
          <a:p>
            <a:pPr marL="562954" lvl="1" indent="-285750">
              <a:buFont typeface="Courier New" panose="02070309020205020404" pitchFamily="49" charset="0"/>
              <a:buChar char="o"/>
            </a:pPr>
            <a:r>
              <a:rPr lang="en-US" sz="1400" dirty="0">
                <a:latin typeface="Times New Roman" panose="02020603050405020304" pitchFamily="18" charset="0"/>
              </a:rPr>
              <a:t>If </a:t>
            </a:r>
            <a:r>
              <a:rPr lang="en-US" sz="1400" b="1" u="sng" dirty="0">
                <a:latin typeface="Times New Roman" panose="02020603050405020304" pitchFamily="18" charset="0"/>
              </a:rPr>
              <a:t>WoW</a:t>
            </a:r>
            <a:r>
              <a:rPr lang="en-US" sz="1400" dirty="0">
                <a:latin typeface="Times New Roman" panose="02020603050405020304" pitchFamily="18" charset="0"/>
              </a:rPr>
              <a:t> DTN shows an </a:t>
            </a:r>
            <a:r>
              <a:rPr lang="en-US" sz="1600" b="1" dirty="0">
                <a:latin typeface="Times New Roman" panose="02020603050405020304" pitchFamily="18" charset="0"/>
              </a:rPr>
              <a:t>abnormal increase (&gt;5% ↑)</a:t>
            </a:r>
            <a:r>
              <a:rPr lang="en-US" sz="1400" dirty="0">
                <a:latin typeface="Times New Roman" panose="02020603050405020304" pitchFamily="18" charset="0"/>
              </a:rPr>
              <a:t>, use the </a:t>
            </a:r>
            <a:r>
              <a:rPr lang="en-US" sz="1600" b="1" dirty="0">
                <a:latin typeface="Times New Roman" panose="02020603050405020304" pitchFamily="18" charset="0"/>
              </a:rPr>
              <a:t>Upper Confidence Interval value</a:t>
            </a:r>
            <a:r>
              <a:rPr lang="en-US" sz="1400" dirty="0">
                <a:latin typeface="Times New Roman" panose="02020603050405020304" pitchFamily="18" charset="0"/>
              </a:rPr>
              <a:t>. </a:t>
            </a:r>
          </a:p>
          <a:p>
            <a:pPr marL="448654" lvl="1" indent="-171450">
              <a:buFont typeface="Courier New" panose="02070309020205020404" pitchFamily="49" charset="0"/>
              <a:buChar char="o"/>
            </a:pPr>
            <a:endParaRPr lang="en-US" sz="900" dirty="0">
              <a:latin typeface="Times New Roman" panose="02020603050405020304" pitchFamily="18" charset="0"/>
            </a:endParaRPr>
          </a:p>
          <a:p>
            <a:pPr marL="562954" lvl="1" indent="-285750">
              <a:buFont typeface="Courier New" panose="02070309020205020404" pitchFamily="49" charset="0"/>
              <a:buChar char="o"/>
            </a:pPr>
            <a:r>
              <a:rPr lang="en-US" sz="1600" dirty="0">
                <a:latin typeface="Times New Roman" panose="02020603050405020304" pitchFamily="18" charset="0"/>
              </a:rPr>
              <a:t>Otherwise, use the Median Forecasted Demand (“Forecasted Demand”).</a:t>
            </a:r>
          </a:p>
          <a:p>
            <a:pPr marL="448654" lvl="1" indent="-171450">
              <a:buFont typeface="Arial" panose="020B0604020202020204" pitchFamily="34" charset="0"/>
              <a:buChar char="•"/>
            </a:pPr>
            <a:endParaRPr lang="en-US" sz="1100" dirty="0">
              <a:latin typeface="Times New Roman" panose="02020603050405020304" pitchFamily="18" charset="0"/>
            </a:endParaRPr>
          </a:p>
          <a:p>
            <a:pPr lvl="1"/>
            <a:endParaRPr lang="en-US" sz="1100" dirty="0">
              <a:latin typeface="Times New Roman" panose="02020603050405020304" pitchFamily="18" charset="0"/>
            </a:endParaRPr>
          </a:p>
          <a:p>
            <a:pPr lvl="1"/>
            <a:br>
              <a:rPr lang="en-US" sz="1100" dirty="0"/>
            </a:br>
            <a:endParaRPr lang="en-US" sz="1100" dirty="0">
              <a:latin typeface="+mj-lt"/>
            </a:endParaRPr>
          </a:p>
        </p:txBody>
      </p:sp>
      <p:sp>
        <p:nvSpPr>
          <p:cNvPr id="9" name="Rectangle 8">
            <a:extLst>
              <a:ext uri="{FF2B5EF4-FFF2-40B4-BE49-F238E27FC236}">
                <a16:creationId xmlns:a16="http://schemas.microsoft.com/office/drawing/2014/main" id="{E9BE7DA2-F856-057E-E732-8C67B0DA63E5}"/>
              </a:ext>
            </a:extLst>
          </p:cNvPr>
          <p:cNvSpPr/>
          <p:nvPr/>
        </p:nvSpPr>
        <p:spPr>
          <a:xfrm>
            <a:off x="2277506" y="6267729"/>
            <a:ext cx="4572000" cy="250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A89DBC1-6AE1-0869-AB55-68C0E286C598}"/>
              </a:ext>
            </a:extLst>
          </p:cNvPr>
          <p:cNvSpPr/>
          <p:nvPr/>
        </p:nvSpPr>
        <p:spPr>
          <a:xfrm>
            <a:off x="2277374" y="6280030"/>
            <a:ext cx="2862072" cy="23786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200" dirty="0">
                <a:latin typeface="+mj-lt"/>
              </a:rPr>
              <a:t>5</a:t>
            </a:r>
          </a:p>
        </p:txBody>
      </p:sp>
      <p:pic>
        <p:nvPicPr>
          <p:cNvPr id="8" name="Picture 7">
            <a:extLst>
              <a:ext uri="{FF2B5EF4-FFF2-40B4-BE49-F238E27FC236}">
                <a16:creationId xmlns:a16="http://schemas.microsoft.com/office/drawing/2014/main" id="{C93DC48C-66E7-2E67-22B6-7E15A700D76F}"/>
              </a:ext>
            </a:extLst>
          </p:cNvPr>
          <p:cNvPicPr>
            <a:picLocks noChangeAspect="1"/>
          </p:cNvPicPr>
          <p:nvPr/>
        </p:nvPicPr>
        <p:blipFill>
          <a:blip r:embed="rId2"/>
          <a:stretch>
            <a:fillRect/>
          </a:stretch>
        </p:blipFill>
        <p:spPr>
          <a:xfrm>
            <a:off x="103230" y="1069848"/>
            <a:ext cx="8937539" cy="2170967"/>
          </a:xfrm>
          <a:prstGeom prst="rect">
            <a:avLst/>
          </a:prstGeom>
        </p:spPr>
      </p:pic>
    </p:spTree>
    <p:extLst>
      <p:ext uri="{BB962C8B-B14F-4D97-AF65-F5344CB8AC3E}">
        <p14:creationId xmlns:p14="http://schemas.microsoft.com/office/powerpoint/2010/main" val="228669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61000">
              <a:srgbClr val="4B82FD"/>
            </a:gs>
            <a:gs pos="69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78357EFA-E4DE-E65E-C4C6-2B5DE88ACEF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428F7D4-B1DB-6E78-FD53-968777BE2CC6}"/>
              </a:ext>
            </a:extLst>
          </p:cNvPr>
          <p:cNvSpPr txBox="1"/>
          <p:nvPr/>
        </p:nvSpPr>
        <p:spPr>
          <a:xfrm>
            <a:off x="1949570" y="3096731"/>
            <a:ext cx="5244859" cy="923330"/>
          </a:xfrm>
          <a:prstGeom prst="rect">
            <a:avLst/>
          </a:prstGeom>
          <a:noFill/>
        </p:spPr>
        <p:txBody>
          <a:bodyPr wrap="square">
            <a:spAutoFit/>
          </a:bodyPr>
          <a:lstStyle/>
          <a:p>
            <a:pPr algn="ctr"/>
            <a:r>
              <a:rPr lang="en-US" sz="5400" b="1" i="0" u="none" strike="noStrike" dirty="0">
                <a:solidFill>
                  <a:schemeClr val="bg1"/>
                </a:solidFill>
                <a:effectLst/>
                <a:latin typeface="Times New Roman" panose="02020603050405020304" pitchFamily="18" charset="0"/>
              </a:rPr>
              <a:t>Distillates</a:t>
            </a:r>
            <a:endParaRPr lang="en-US" sz="5400" b="1" dirty="0">
              <a:solidFill>
                <a:schemeClr val="bg1"/>
              </a:solidFill>
            </a:endParaRPr>
          </a:p>
        </p:txBody>
      </p:sp>
    </p:spTree>
    <p:extLst>
      <p:ext uri="{BB962C8B-B14F-4D97-AF65-F5344CB8AC3E}">
        <p14:creationId xmlns:p14="http://schemas.microsoft.com/office/powerpoint/2010/main" val="263474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28E3-CF4F-E071-64CC-402225C2599D}"/>
              </a:ext>
            </a:extLst>
          </p:cNvPr>
          <p:cNvSpPr>
            <a:spLocks noGrp="1"/>
          </p:cNvSpPr>
          <p:nvPr>
            <p:ph type="title"/>
          </p:nvPr>
        </p:nvSpPr>
        <p:spPr/>
        <p:txBody>
          <a:bodyPr/>
          <a:lstStyle/>
          <a:p>
            <a:r>
              <a:rPr lang="en-US" dirty="0"/>
              <a:t>Prompt-Week and Far-Week Speculation with Distillates Demand</a:t>
            </a:r>
          </a:p>
        </p:txBody>
      </p:sp>
      <p:sp>
        <p:nvSpPr>
          <p:cNvPr id="4" name="TextBox 3">
            <a:extLst>
              <a:ext uri="{FF2B5EF4-FFF2-40B4-BE49-F238E27FC236}">
                <a16:creationId xmlns:a16="http://schemas.microsoft.com/office/drawing/2014/main" id="{48EA2969-B810-80A1-2574-F035098E469F}"/>
              </a:ext>
            </a:extLst>
          </p:cNvPr>
          <p:cNvSpPr txBox="1"/>
          <p:nvPr/>
        </p:nvSpPr>
        <p:spPr>
          <a:xfrm>
            <a:off x="100584" y="1069848"/>
            <a:ext cx="8976886" cy="1277273"/>
          </a:xfrm>
          <a:prstGeom prst="rect">
            <a:avLst/>
          </a:prstGeom>
          <a:noFill/>
        </p:spPr>
        <p:txBody>
          <a:bodyPr wrap="square">
            <a:spAutoFit/>
          </a:bodyPr>
          <a:lstStyle/>
          <a:p>
            <a:pPr marL="171450" indent="-171450">
              <a:buFont typeface="Arial" panose="020B0604020202020204" pitchFamily="34" charset="0"/>
              <a:buChar char="•"/>
            </a:pPr>
            <a:r>
              <a:rPr lang="en-US" sz="1300" dirty="0">
                <a:solidFill>
                  <a:srgbClr val="000000"/>
                </a:solidFill>
                <a:latin typeface="Times New Roman" panose="02020603050405020304" pitchFamily="18" charset="0"/>
              </a:rPr>
              <a:t>Sampled Monthly EIA data for Distillate Fuel Oil Product Supplied, removing Outliers from [2020, April 2021] and [2022].</a:t>
            </a:r>
          </a:p>
          <a:p>
            <a:pPr marL="171450" indent="-171450">
              <a:buFont typeface="Arial" panose="020B0604020202020204" pitchFamily="34" charset="0"/>
              <a:buChar char="•"/>
            </a:pPr>
            <a:endParaRPr lang="en-US" sz="900" dirty="0">
              <a:solidFill>
                <a:srgbClr val="000000"/>
              </a:solidFill>
              <a:latin typeface="Times New Roman" panose="02020603050405020304" pitchFamily="18" charset="0"/>
            </a:endParaRPr>
          </a:p>
          <a:p>
            <a:pPr marL="448654" lvl="1" indent="-171450">
              <a:buFont typeface="Arial" panose="020B0604020202020204" pitchFamily="34" charset="0"/>
              <a:buChar char="•"/>
            </a:pPr>
            <a:r>
              <a:rPr lang="en-US" sz="1400" dirty="0">
                <a:solidFill>
                  <a:srgbClr val="000000"/>
                </a:solidFill>
                <a:latin typeface="Times New Roman" panose="02020603050405020304" pitchFamily="18" charset="0"/>
              </a:rPr>
              <a:t>Forecasting leveraged two categories of exogenous variables: </a:t>
            </a:r>
          </a:p>
          <a:p>
            <a:endParaRPr lang="en-US" sz="900" dirty="0">
              <a:solidFill>
                <a:srgbClr val="000000"/>
              </a:solidFill>
              <a:latin typeface="Times New Roman" panose="02020603050405020304" pitchFamily="18" charset="0"/>
            </a:endParaRPr>
          </a:p>
          <a:p>
            <a:pPr marL="725857" lvl="2" indent="-171450">
              <a:buFont typeface="Courier New" panose="02070309020205020404" pitchFamily="49" charset="0"/>
              <a:buChar char="o"/>
            </a:pPr>
            <a:r>
              <a:rPr lang="en-US" sz="1200" b="1" dirty="0">
                <a:solidFill>
                  <a:srgbClr val="000000"/>
                </a:solidFill>
                <a:latin typeface="Times New Roman" panose="02020603050405020304" pitchFamily="18" charset="0"/>
              </a:rPr>
              <a:t>Agricultural Indices </a:t>
            </a:r>
            <a:r>
              <a:rPr lang="en-US" sz="1200" dirty="0">
                <a:solidFill>
                  <a:srgbClr val="000000"/>
                </a:solidFill>
                <a:latin typeface="Times New Roman" panose="02020603050405020304" pitchFamily="18" charset="0"/>
              </a:rPr>
              <a:t>from projected acreage of key crops, capturing diesel demand from farm activity. </a:t>
            </a:r>
          </a:p>
          <a:p>
            <a:pPr marL="725857" lvl="2" indent="-171450">
              <a:buFont typeface="Courier New" panose="02070309020205020404" pitchFamily="49" charset="0"/>
              <a:buChar char="o"/>
            </a:pPr>
            <a:endParaRPr lang="en-US" sz="800" dirty="0">
              <a:solidFill>
                <a:srgbClr val="000000"/>
              </a:solidFill>
              <a:latin typeface="Times New Roman" panose="02020603050405020304" pitchFamily="18" charset="0"/>
            </a:endParaRPr>
          </a:p>
          <a:p>
            <a:pPr marL="725857" lvl="2" indent="-171450">
              <a:buFont typeface="Courier New" panose="02070309020205020404" pitchFamily="49" charset="0"/>
              <a:buChar char="o"/>
            </a:pPr>
            <a:r>
              <a:rPr lang="en-US" sz="1200" b="1" dirty="0">
                <a:solidFill>
                  <a:srgbClr val="000000"/>
                </a:solidFill>
                <a:latin typeface="Times New Roman" panose="02020603050405020304" pitchFamily="18" charset="0"/>
              </a:rPr>
              <a:t>Lagged Heating Oil (HO1) Futures</a:t>
            </a:r>
            <a:r>
              <a:rPr lang="en-US" sz="1200" dirty="0">
                <a:solidFill>
                  <a:srgbClr val="000000"/>
                </a:solidFill>
                <a:latin typeface="Times New Roman" panose="02020603050405020304" pitchFamily="18" charset="0"/>
              </a:rPr>
              <a:t>, included as a broader macro signal complementing agriculturally driven indicators.</a:t>
            </a:r>
            <a:endParaRPr lang="en-US" sz="1200" dirty="0"/>
          </a:p>
        </p:txBody>
      </p:sp>
      <p:sp>
        <p:nvSpPr>
          <p:cNvPr id="9" name="Rectangle 8">
            <a:extLst>
              <a:ext uri="{FF2B5EF4-FFF2-40B4-BE49-F238E27FC236}">
                <a16:creationId xmlns:a16="http://schemas.microsoft.com/office/drawing/2014/main" id="{5A0EC2EF-AB31-1303-0A94-CCE94A87F8E9}"/>
              </a:ext>
            </a:extLst>
          </p:cNvPr>
          <p:cNvSpPr/>
          <p:nvPr/>
        </p:nvSpPr>
        <p:spPr>
          <a:xfrm>
            <a:off x="2277506" y="6267729"/>
            <a:ext cx="4572000" cy="250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3D198CE-DD7A-2998-E4BD-6F523A54AA57}"/>
              </a:ext>
            </a:extLst>
          </p:cNvPr>
          <p:cNvSpPr/>
          <p:nvPr/>
        </p:nvSpPr>
        <p:spPr>
          <a:xfrm>
            <a:off x="2277374" y="6280030"/>
            <a:ext cx="3429000" cy="23786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200" dirty="0">
                <a:latin typeface="+mj-lt"/>
              </a:rPr>
              <a:t>6</a:t>
            </a:r>
          </a:p>
        </p:txBody>
      </p:sp>
      <p:pic>
        <p:nvPicPr>
          <p:cNvPr id="11" name="Picture 10" descr="A graph showing a graph&#10;&#10;AI-generated content may be incorrect.">
            <a:extLst>
              <a:ext uri="{FF2B5EF4-FFF2-40B4-BE49-F238E27FC236}">
                <a16:creationId xmlns:a16="http://schemas.microsoft.com/office/drawing/2014/main" id="{ADD56CFB-09F3-8EDC-9812-554DA1DD5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43" y="2441374"/>
            <a:ext cx="8320925" cy="3533175"/>
          </a:xfrm>
          <a:prstGeom prst="rect">
            <a:avLst/>
          </a:prstGeom>
        </p:spPr>
      </p:pic>
    </p:spTree>
    <p:extLst>
      <p:ext uri="{BB962C8B-B14F-4D97-AF65-F5344CB8AC3E}">
        <p14:creationId xmlns:p14="http://schemas.microsoft.com/office/powerpoint/2010/main" val="289215170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C7460-54B6-735E-01F8-668B515A5157}"/>
              </a:ext>
            </a:extLst>
          </p:cNvPr>
          <p:cNvSpPr>
            <a:spLocks noGrp="1"/>
          </p:cNvSpPr>
          <p:nvPr>
            <p:ph type="title"/>
          </p:nvPr>
        </p:nvSpPr>
        <p:spPr/>
        <p:txBody>
          <a:bodyPr/>
          <a:lstStyle/>
          <a:p>
            <a:r>
              <a:rPr lang="en-US" dirty="0"/>
              <a:t>Application of SARIMAX Modeling for Distillates Demand</a:t>
            </a:r>
          </a:p>
        </p:txBody>
      </p:sp>
      <p:sp>
        <p:nvSpPr>
          <p:cNvPr id="4" name="TextBox 3">
            <a:extLst>
              <a:ext uri="{FF2B5EF4-FFF2-40B4-BE49-F238E27FC236}">
                <a16:creationId xmlns:a16="http://schemas.microsoft.com/office/drawing/2014/main" id="{C30CEDB3-EE24-B709-E530-FCAF39A9EF3B}"/>
              </a:ext>
            </a:extLst>
          </p:cNvPr>
          <p:cNvSpPr txBox="1"/>
          <p:nvPr/>
        </p:nvSpPr>
        <p:spPr>
          <a:xfrm>
            <a:off x="65493" y="2688336"/>
            <a:ext cx="9011977" cy="2569934"/>
          </a:xfrm>
          <a:prstGeom prst="rect">
            <a:avLst/>
          </a:prstGeom>
          <a:noFill/>
        </p:spPr>
        <p:txBody>
          <a:bodyPr wrap="square">
            <a:spAutoFit/>
          </a:bodyPr>
          <a:lstStyle/>
          <a:p>
            <a:pPr marL="171450" indent="-171450">
              <a:buFont typeface="Arial" panose="020B0604020202020204" pitchFamily="34" charset="0"/>
              <a:buChar char="•"/>
            </a:pPr>
            <a:r>
              <a:rPr lang="en-US" sz="1600" dirty="0">
                <a:solidFill>
                  <a:srgbClr val="000000"/>
                </a:solidFill>
                <a:latin typeface="Times New Roman" panose="02020603050405020304" pitchFamily="18" charset="0"/>
              </a:rPr>
              <a:t>Weekly Distillate Demand is interpolated using the same methodology applied to Gasoline Demand forecasts. </a:t>
            </a:r>
          </a:p>
          <a:p>
            <a:endParaRPr lang="en-US" sz="1400" dirty="0">
              <a:solidFill>
                <a:srgbClr val="000000"/>
              </a:solidFill>
              <a:latin typeface="Times New Roman" panose="02020603050405020304" pitchFamily="18" charset="0"/>
            </a:endParaRPr>
          </a:p>
          <a:p>
            <a:pPr marL="171450" indent="-171450">
              <a:buFont typeface="Arial" panose="020B0604020202020204" pitchFamily="34" charset="0"/>
              <a:buChar char="•"/>
            </a:pPr>
            <a:r>
              <a:rPr lang="en-US" sz="1600" dirty="0">
                <a:latin typeface="Times New Roman" panose="02020603050405020304" pitchFamily="18" charset="0"/>
              </a:rPr>
              <a:t>Selection of Prompt-Week Forecasted Gasoline Demand will be based on a qualitative approach using DTN Rack Lifting Data as such:</a:t>
            </a:r>
          </a:p>
          <a:p>
            <a:endParaRPr lang="en-US" sz="1400" dirty="0">
              <a:latin typeface="Times New Roman" panose="02020603050405020304" pitchFamily="18" charset="0"/>
            </a:endParaRPr>
          </a:p>
          <a:p>
            <a:pPr marL="562954" lvl="1" indent="-285750">
              <a:buFont typeface="Courier New" panose="02070309020205020404" pitchFamily="49" charset="0"/>
              <a:buChar char="o"/>
            </a:pPr>
            <a:r>
              <a:rPr lang="en-US" sz="1400" dirty="0">
                <a:latin typeface="Times New Roman" panose="02020603050405020304" pitchFamily="18" charset="0"/>
              </a:rPr>
              <a:t>If </a:t>
            </a:r>
            <a:r>
              <a:rPr lang="en-US" sz="1400" b="1" u="sng" dirty="0">
                <a:latin typeface="Times New Roman" panose="02020603050405020304" pitchFamily="18" charset="0"/>
              </a:rPr>
              <a:t>WoW</a:t>
            </a:r>
            <a:r>
              <a:rPr lang="en-US" sz="1400" dirty="0">
                <a:latin typeface="Times New Roman" panose="02020603050405020304" pitchFamily="18" charset="0"/>
              </a:rPr>
              <a:t> DTN shows an </a:t>
            </a:r>
            <a:r>
              <a:rPr lang="en-US" sz="1600" b="1" dirty="0">
                <a:latin typeface="Times New Roman" panose="02020603050405020304" pitchFamily="18" charset="0"/>
              </a:rPr>
              <a:t>abnormal decrease (&gt;5% ↓)</a:t>
            </a:r>
            <a:r>
              <a:rPr lang="en-US" sz="1400" dirty="0">
                <a:latin typeface="Times New Roman" panose="02020603050405020304" pitchFamily="18" charset="0"/>
              </a:rPr>
              <a:t>, use the </a:t>
            </a:r>
            <a:r>
              <a:rPr lang="en-US" sz="1600" b="1" dirty="0">
                <a:latin typeface="Times New Roman" panose="02020603050405020304" pitchFamily="18" charset="0"/>
              </a:rPr>
              <a:t>Lower Confidence Interval value</a:t>
            </a:r>
            <a:r>
              <a:rPr lang="en-US" sz="1400" dirty="0">
                <a:latin typeface="Times New Roman" panose="02020603050405020304" pitchFamily="18" charset="0"/>
              </a:rPr>
              <a:t>. </a:t>
            </a:r>
          </a:p>
          <a:p>
            <a:pPr marL="448654" lvl="1" indent="-171450">
              <a:buFont typeface="Courier New" panose="02070309020205020404" pitchFamily="49" charset="0"/>
              <a:buChar char="o"/>
            </a:pPr>
            <a:endParaRPr lang="en-US" sz="900" dirty="0">
              <a:latin typeface="Times New Roman" panose="02020603050405020304" pitchFamily="18" charset="0"/>
            </a:endParaRPr>
          </a:p>
          <a:p>
            <a:pPr marL="562954" lvl="1" indent="-285750">
              <a:buFont typeface="Courier New" panose="02070309020205020404" pitchFamily="49" charset="0"/>
              <a:buChar char="o"/>
            </a:pPr>
            <a:r>
              <a:rPr lang="en-US" sz="1400" dirty="0">
                <a:latin typeface="Times New Roman" panose="02020603050405020304" pitchFamily="18" charset="0"/>
              </a:rPr>
              <a:t>If </a:t>
            </a:r>
            <a:r>
              <a:rPr lang="en-US" sz="1400" b="1" u="sng" dirty="0">
                <a:latin typeface="Times New Roman" panose="02020603050405020304" pitchFamily="18" charset="0"/>
              </a:rPr>
              <a:t>WoW</a:t>
            </a:r>
            <a:r>
              <a:rPr lang="en-US" sz="1400" dirty="0">
                <a:latin typeface="Times New Roman" panose="02020603050405020304" pitchFamily="18" charset="0"/>
              </a:rPr>
              <a:t> DTN shows an </a:t>
            </a:r>
            <a:r>
              <a:rPr lang="en-US" sz="1600" b="1" dirty="0">
                <a:latin typeface="Times New Roman" panose="02020603050405020304" pitchFamily="18" charset="0"/>
              </a:rPr>
              <a:t>abnormal increase (&gt;5% ↑)</a:t>
            </a:r>
            <a:r>
              <a:rPr lang="en-US" sz="1400" dirty="0">
                <a:latin typeface="Times New Roman" panose="02020603050405020304" pitchFamily="18" charset="0"/>
              </a:rPr>
              <a:t>, use the </a:t>
            </a:r>
            <a:r>
              <a:rPr lang="en-US" sz="1600" b="1" dirty="0">
                <a:latin typeface="Times New Roman" panose="02020603050405020304" pitchFamily="18" charset="0"/>
              </a:rPr>
              <a:t>Upper Confidence Interval value</a:t>
            </a:r>
            <a:r>
              <a:rPr lang="en-US" sz="1400" dirty="0">
                <a:latin typeface="Times New Roman" panose="02020603050405020304" pitchFamily="18" charset="0"/>
              </a:rPr>
              <a:t>. </a:t>
            </a:r>
          </a:p>
          <a:p>
            <a:pPr marL="448654" lvl="1" indent="-171450">
              <a:buFont typeface="Courier New" panose="02070309020205020404" pitchFamily="49" charset="0"/>
              <a:buChar char="o"/>
            </a:pPr>
            <a:endParaRPr lang="en-US" sz="900" dirty="0">
              <a:latin typeface="Times New Roman" panose="02020603050405020304" pitchFamily="18" charset="0"/>
            </a:endParaRPr>
          </a:p>
          <a:p>
            <a:pPr marL="562954" lvl="1" indent="-285750">
              <a:buFont typeface="Courier New" panose="02070309020205020404" pitchFamily="49" charset="0"/>
              <a:buChar char="o"/>
            </a:pPr>
            <a:r>
              <a:rPr lang="en-US" sz="1600" dirty="0">
                <a:latin typeface="Times New Roman" panose="02020603050405020304" pitchFamily="18" charset="0"/>
              </a:rPr>
              <a:t>Otherwise, use the Median Forecasted Demand (“Forecasted Demand”).</a:t>
            </a:r>
          </a:p>
        </p:txBody>
      </p:sp>
      <p:sp>
        <p:nvSpPr>
          <p:cNvPr id="8" name="Rectangle 7">
            <a:extLst>
              <a:ext uri="{FF2B5EF4-FFF2-40B4-BE49-F238E27FC236}">
                <a16:creationId xmlns:a16="http://schemas.microsoft.com/office/drawing/2014/main" id="{ECD68878-1C39-1DFB-A23E-AEB59FDF0231}"/>
              </a:ext>
            </a:extLst>
          </p:cNvPr>
          <p:cNvSpPr/>
          <p:nvPr/>
        </p:nvSpPr>
        <p:spPr>
          <a:xfrm>
            <a:off x="2277506" y="6267729"/>
            <a:ext cx="4572000" cy="250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D920E09-5230-C7A8-AA27-8F14C8DF1343}"/>
              </a:ext>
            </a:extLst>
          </p:cNvPr>
          <p:cNvSpPr/>
          <p:nvPr/>
        </p:nvSpPr>
        <p:spPr>
          <a:xfrm>
            <a:off x="2277374" y="6280030"/>
            <a:ext cx="4005072" cy="23786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200" dirty="0">
                <a:latin typeface="+mj-lt"/>
              </a:rPr>
              <a:t>7</a:t>
            </a:r>
          </a:p>
        </p:txBody>
      </p:sp>
      <p:pic>
        <p:nvPicPr>
          <p:cNvPr id="6" name="Picture 5">
            <a:extLst>
              <a:ext uri="{FF2B5EF4-FFF2-40B4-BE49-F238E27FC236}">
                <a16:creationId xmlns:a16="http://schemas.microsoft.com/office/drawing/2014/main" id="{B9F57FAC-1CD1-E755-357F-46F097CCCDF1}"/>
              </a:ext>
            </a:extLst>
          </p:cNvPr>
          <p:cNvPicPr>
            <a:picLocks noChangeAspect="1"/>
          </p:cNvPicPr>
          <p:nvPr/>
        </p:nvPicPr>
        <p:blipFill>
          <a:blip r:embed="rId2"/>
          <a:stretch>
            <a:fillRect/>
          </a:stretch>
        </p:blipFill>
        <p:spPr>
          <a:xfrm>
            <a:off x="65493" y="1068943"/>
            <a:ext cx="9013013" cy="1526398"/>
          </a:xfrm>
          <a:prstGeom prst="rect">
            <a:avLst/>
          </a:prstGeom>
        </p:spPr>
      </p:pic>
    </p:spTree>
    <p:extLst>
      <p:ext uri="{BB962C8B-B14F-4D97-AF65-F5344CB8AC3E}">
        <p14:creationId xmlns:p14="http://schemas.microsoft.com/office/powerpoint/2010/main" val="122949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B7573-EF78-8901-140E-269D0C93B3EA}"/>
              </a:ext>
            </a:extLst>
          </p:cNvPr>
          <p:cNvSpPr>
            <a:spLocks noGrp="1"/>
          </p:cNvSpPr>
          <p:nvPr>
            <p:ph type="title"/>
          </p:nvPr>
        </p:nvSpPr>
        <p:spPr/>
        <p:txBody>
          <a:bodyPr/>
          <a:lstStyle/>
          <a:p>
            <a:r>
              <a:rPr lang="en-US" dirty="0"/>
              <a:t>Takeaways from the Role of Mathematical Finance in Commodities</a:t>
            </a:r>
          </a:p>
        </p:txBody>
      </p:sp>
      <p:sp>
        <p:nvSpPr>
          <p:cNvPr id="4" name="TextBox 3">
            <a:extLst>
              <a:ext uri="{FF2B5EF4-FFF2-40B4-BE49-F238E27FC236}">
                <a16:creationId xmlns:a16="http://schemas.microsoft.com/office/drawing/2014/main" id="{E9150C74-5A3F-F004-B1A4-7C69305286C6}"/>
              </a:ext>
            </a:extLst>
          </p:cNvPr>
          <p:cNvSpPr txBox="1"/>
          <p:nvPr/>
        </p:nvSpPr>
        <p:spPr>
          <a:xfrm>
            <a:off x="272471" y="1166842"/>
            <a:ext cx="8599057" cy="4524315"/>
          </a:xfrm>
          <a:prstGeom prst="rect">
            <a:avLst/>
          </a:prstGeom>
          <a:noFill/>
        </p:spPr>
        <p:txBody>
          <a:bodyPr wrap="square">
            <a:spAutoFit/>
          </a:bodyPr>
          <a:lstStyle/>
          <a:p>
            <a:pPr marL="285750" indent="-285750">
              <a:buFont typeface="Arial" panose="020B0604020202020204" pitchFamily="34" charset="0"/>
              <a:buChar char="•"/>
            </a:pPr>
            <a:r>
              <a:rPr lang="en-US" b="1" dirty="0">
                <a:latin typeface="+mj-lt"/>
              </a:rPr>
              <a:t>Powerful Parameters: </a:t>
            </a:r>
            <a:r>
              <a:rPr lang="en-US" dirty="0">
                <a:latin typeface="+mj-lt"/>
              </a:rPr>
              <a:t>Adapted an advanced generative time-series model (SARIMAX) for forecasting Highly Volatile Gasoline and Diesel demand --&gt; whittling down Weekly Demand Error relative to Weekly Stocks to &lt;0.5% (Gasoline) and &lt;1.3% (Diesel). </a:t>
            </a:r>
          </a:p>
          <a:p>
            <a:pPr marL="285750" indent="-285750">
              <a:buFont typeface="Arial" panose="020B0604020202020204" pitchFamily="34" charset="0"/>
              <a:buChar char="•"/>
            </a:pPr>
            <a:endParaRPr lang="en-US" dirty="0">
              <a:latin typeface="+mj-lt"/>
            </a:endParaRPr>
          </a:p>
          <a:p>
            <a:pPr marL="562954" lvl="1" indent="-285750">
              <a:buFont typeface="Courier New" panose="02070309020205020404" pitchFamily="49" charset="0"/>
              <a:buChar char="o"/>
            </a:pPr>
            <a:r>
              <a:rPr lang="en-US" b="1" dirty="0">
                <a:latin typeface="+mj-lt"/>
              </a:rPr>
              <a:t>Logically Sound: </a:t>
            </a:r>
            <a:r>
              <a:rPr lang="en-US" dirty="0">
                <a:latin typeface="+mj-lt"/>
              </a:rPr>
              <a:t>Applied logical assumptions given research in historical market trends, while also cleaning away hidden outliers in data to allow for Sound Datasets for forecasting.</a:t>
            </a:r>
            <a:endParaRPr lang="en-US" b="1" dirty="0">
              <a:latin typeface="+mj-lt"/>
            </a:endParaRPr>
          </a:p>
          <a:p>
            <a:pPr marL="562954" lvl="1" indent="-285750">
              <a:buFont typeface="Courier New" panose="02070309020205020404" pitchFamily="49" charset="0"/>
              <a:buChar char="o"/>
            </a:pPr>
            <a:endParaRPr lang="en-US" b="1" dirty="0">
              <a:latin typeface="+mj-lt"/>
            </a:endParaRPr>
          </a:p>
          <a:p>
            <a:pPr marL="562954" lvl="1" indent="-285750">
              <a:buFont typeface="Courier New" panose="02070309020205020404" pitchFamily="49" charset="0"/>
              <a:buChar char="o"/>
            </a:pPr>
            <a:r>
              <a:rPr lang="en-US" b="1" dirty="0">
                <a:latin typeface="+mj-lt"/>
              </a:rPr>
              <a:t>Easily Modifiable: </a:t>
            </a:r>
            <a:r>
              <a:rPr lang="en-US" dirty="0">
                <a:latin typeface="+mj-lt"/>
              </a:rPr>
              <a:t>Allows for near- and far-term speculation in Weekly and Monthly durations for both Gasoline and Distillate Demand.</a:t>
            </a:r>
          </a:p>
          <a:p>
            <a:pPr lvl="1"/>
            <a:endParaRPr lang="en-US" b="1" dirty="0">
              <a:latin typeface="+mj-lt"/>
            </a:endParaRPr>
          </a:p>
          <a:p>
            <a:pPr marL="562954" lvl="1" indent="-285750">
              <a:buFont typeface="Courier New" panose="02070309020205020404" pitchFamily="49" charset="0"/>
              <a:buChar char="o"/>
            </a:pPr>
            <a:r>
              <a:rPr lang="en-US" b="1" dirty="0">
                <a:latin typeface="+mj-lt"/>
              </a:rPr>
              <a:t>Adjacent Benchmarking Models: </a:t>
            </a:r>
            <a:r>
              <a:rPr lang="en-US" dirty="0">
                <a:latin typeface="+mj-lt"/>
              </a:rPr>
              <a:t>Engineered Original Python scripts with other deterministic models in Machine Learning and Bayesian Statistics to benchmark SARIMAX Time Series performance with Gasoline and Diesel Demand. </a:t>
            </a:r>
          </a:p>
          <a:p>
            <a:endParaRPr lang="en-US" dirty="0">
              <a:latin typeface="+mj-lt"/>
            </a:endParaRPr>
          </a:p>
        </p:txBody>
      </p:sp>
      <p:sp>
        <p:nvSpPr>
          <p:cNvPr id="6" name="Rectangle 5">
            <a:extLst>
              <a:ext uri="{FF2B5EF4-FFF2-40B4-BE49-F238E27FC236}">
                <a16:creationId xmlns:a16="http://schemas.microsoft.com/office/drawing/2014/main" id="{9C94030D-306E-0B13-5A3F-A9DBDBB1F0FE}"/>
              </a:ext>
            </a:extLst>
          </p:cNvPr>
          <p:cNvSpPr/>
          <p:nvPr/>
        </p:nvSpPr>
        <p:spPr>
          <a:xfrm>
            <a:off x="2277506" y="6267729"/>
            <a:ext cx="4572000" cy="250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E0AD36A-311E-E3CE-A05B-A866073C77B1}"/>
              </a:ext>
            </a:extLst>
          </p:cNvPr>
          <p:cNvSpPr/>
          <p:nvPr/>
        </p:nvSpPr>
        <p:spPr>
          <a:xfrm>
            <a:off x="2277374" y="6280030"/>
            <a:ext cx="4572000" cy="23786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200" dirty="0">
                <a:latin typeface="+mj-lt"/>
              </a:rPr>
              <a:t>8</a:t>
            </a:r>
          </a:p>
        </p:txBody>
      </p:sp>
    </p:spTree>
    <p:extLst>
      <p:ext uri="{BB962C8B-B14F-4D97-AF65-F5344CB8AC3E}">
        <p14:creationId xmlns:p14="http://schemas.microsoft.com/office/powerpoint/2010/main" val="291555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D5368-FE60-E88C-3977-07D1746E6B74}"/>
              </a:ext>
            </a:extLst>
          </p:cNvPr>
          <p:cNvSpPr>
            <a:spLocks noGrp="1"/>
          </p:cNvSpPr>
          <p:nvPr>
            <p:ph type="title"/>
          </p:nvPr>
        </p:nvSpPr>
        <p:spPr/>
        <p:txBody>
          <a:bodyPr/>
          <a:lstStyle/>
          <a:p>
            <a:r>
              <a:rPr lang="en-US" dirty="0"/>
              <a:t>Appreciation</a:t>
            </a:r>
          </a:p>
        </p:txBody>
      </p:sp>
      <p:sp>
        <p:nvSpPr>
          <p:cNvPr id="4" name="TextBox 3">
            <a:extLst>
              <a:ext uri="{FF2B5EF4-FFF2-40B4-BE49-F238E27FC236}">
                <a16:creationId xmlns:a16="http://schemas.microsoft.com/office/drawing/2014/main" id="{99F094B8-F4EC-9928-C006-33D80F118E8C}"/>
              </a:ext>
            </a:extLst>
          </p:cNvPr>
          <p:cNvSpPr txBox="1"/>
          <p:nvPr/>
        </p:nvSpPr>
        <p:spPr>
          <a:xfrm>
            <a:off x="157431" y="1109795"/>
            <a:ext cx="8829137" cy="2554545"/>
          </a:xfrm>
          <a:prstGeom prst="rect">
            <a:avLst/>
          </a:prstGeom>
          <a:noFill/>
        </p:spPr>
        <p:txBody>
          <a:bodyPr wrap="square">
            <a:spAutoFit/>
          </a:bodyPr>
          <a:lstStyle/>
          <a:p>
            <a:pPr rtl="0">
              <a:buNone/>
            </a:pPr>
            <a:r>
              <a:rPr lang="en-US" sz="2000" b="0" i="0" u="none" strike="noStrike" dirty="0">
                <a:solidFill>
                  <a:srgbClr val="000000"/>
                </a:solidFill>
                <a:effectLst/>
                <a:latin typeface="Times New Roman" panose="02020603050405020304" pitchFamily="18" charset="0"/>
              </a:rPr>
              <a:t>Thank you Laura and Tian for the construction, as well as constructive feedback, that went into developing this project!</a:t>
            </a:r>
            <a:endParaRPr lang="en-US" sz="2000" b="0" dirty="0">
              <a:effectLst/>
            </a:endParaRPr>
          </a:p>
          <a:p>
            <a:br>
              <a:rPr lang="en-US" sz="2000" b="0" dirty="0">
                <a:effectLst/>
              </a:rPr>
            </a:br>
            <a:r>
              <a:rPr lang="en-US" sz="2000" b="0" i="0" u="none" strike="noStrike" dirty="0">
                <a:solidFill>
                  <a:srgbClr val="000000"/>
                </a:solidFill>
                <a:effectLst/>
                <a:latin typeface="Times New Roman" panose="02020603050405020304" pitchFamily="18" charset="0"/>
              </a:rPr>
              <a:t>Also grateful for the feedback from a multitude of people (full time and interns) that went into developing this final presentation</a:t>
            </a:r>
            <a:r>
              <a:rPr lang="en-US" sz="2000" dirty="0">
                <a:solidFill>
                  <a:srgbClr val="000000"/>
                </a:solidFill>
                <a:latin typeface="Times New Roman" panose="02020603050405020304" pitchFamily="18" charset="0"/>
              </a:rPr>
              <a:t> and Sarah for availing us this experience to learn from the best of the best in the industry.</a:t>
            </a:r>
            <a:endParaRPr lang="en-US" sz="2000" b="0" dirty="0">
              <a:effectLst/>
            </a:endParaRPr>
          </a:p>
          <a:p>
            <a:pPr>
              <a:buNone/>
            </a:pPr>
            <a:br>
              <a:rPr lang="en-US" sz="2000" dirty="0"/>
            </a:br>
            <a:endParaRPr lang="en-US" sz="2000" dirty="0"/>
          </a:p>
        </p:txBody>
      </p:sp>
    </p:spTree>
    <p:extLst>
      <p:ext uri="{BB962C8B-B14F-4D97-AF65-F5344CB8AC3E}">
        <p14:creationId xmlns:p14="http://schemas.microsoft.com/office/powerpoint/2010/main" val="26015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4E3B3-4814-6EF8-4F16-05C2DBB7893B}"/>
              </a:ext>
            </a:extLst>
          </p:cNvPr>
          <p:cNvSpPr>
            <a:spLocks noGrp="1"/>
          </p:cNvSpPr>
          <p:nvPr>
            <p:ph type="title"/>
          </p:nvPr>
        </p:nvSpPr>
        <p:spPr/>
        <p:txBody>
          <a:bodyPr/>
          <a:lstStyle/>
          <a:p>
            <a:r>
              <a:rPr lang="en-US" dirty="0"/>
              <a:t>Appendix</a:t>
            </a:r>
          </a:p>
        </p:txBody>
      </p:sp>
      <p:sp>
        <p:nvSpPr>
          <p:cNvPr id="4" name="TextBox 3">
            <a:extLst>
              <a:ext uri="{FF2B5EF4-FFF2-40B4-BE49-F238E27FC236}">
                <a16:creationId xmlns:a16="http://schemas.microsoft.com/office/drawing/2014/main" id="{F4507960-4915-AB4E-2605-E25732F9588B}"/>
              </a:ext>
            </a:extLst>
          </p:cNvPr>
          <p:cNvSpPr txBox="1"/>
          <p:nvPr/>
        </p:nvSpPr>
        <p:spPr>
          <a:xfrm>
            <a:off x="185468" y="1120806"/>
            <a:ext cx="8773064" cy="1785104"/>
          </a:xfrm>
          <a:prstGeom prst="rect">
            <a:avLst/>
          </a:prstGeom>
          <a:noFill/>
        </p:spPr>
        <p:txBody>
          <a:bodyPr wrap="square">
            <a:spAutoFit/>
          </a:bodyPr>
          <a:lstStyle/>
          <a:p>
            <a:pPr rtl="0">
              <a:buNone/>
            </a:pPr>
            <a:r>
              <a:rPr lang="en-US" sz="1400" b="0" i="0" u="none" strike="noStrike" dirty="0">
                <a:solidFill>
                  <a:srgbClr val="000000"/>
                </a:solidFill>
                <a:effectLst/>
                <a:latin typeface="Times New Roman" panose="02020603050405020304" pitchFamily="18" charset="0"/>
              </a:rPr>
              <a:t>All code and datasets used can be found in this Git repository:</a:t>
            </a:r>
          </a:p>
          <a:p>
            <a:pPr rtl="0">
              <a:buNone/>
            </a:pPr>
            <a:endParaRPr lang="en-US" sz="1800" b="0" i="0" u="none" strike="noStrike" dirty="0">
              <a:solidFill>
                <a:srgbClr val="000000"/>
              </a:solidFill>
              <a:effectLst/>
              <a:latin typeface="Times New Roman" panose="02020603050405020304" pitchFamily="18" charset="0"/>
            </a:endParaRPr>
          </a:p>
          <a:p>
            <a:pPr algn="ctr" rtl="0">
              <a:buNone/>
            </a:pPr>
            <a:r>
              <a:rPr lang="en-US" sz="2400" b="0" dirty="0">
                <a:effectLst/>
                <a:hlinkClick r:id="rId2"/>
              </a:rPr>
              <a:t>https://github.com/dfei16/FreepointSummerProject2025.git</a:t>
            </a:r>
            <a:endParaRPr lang="en-US" sz="2400" dirty="0">
              <a:solidFill>
                <a:srgbClr val="000000"/>
              </a:solidFill>
              <a:latin typeface="Times New Roman" panose="02020603050405020304" pitchFamily="18" charset="0"/>
            </a:endParaRPr>
          </a:p>
          <a:p>
            <a:pPr algn="ctr" rtl="0">
              <a:buNone/>
            </a:pPr>
            <a:endParaRPr lang="en-US" b="0" dirty="0">
              <a:effectLst/>
            </a:endParaRPr>
          </a:p>
          <a:p>
            <a:pPr>
              <a:buNone/>
            </a:pPr>
            <a:br>
              <a:rPr lang="en-US" dirty="0"/>
            </a:br>
            <a:endParaRPr lang="en-US" dirty="0"/>
          </a:p>
        </p:txBody>
      </p:sp>
    </p:spTree>
    <p:extLst>
      <p:ext uri="{BB962C8B-B14F-4D97-AF65-F5344CB8AC3E}">
        <p14:creationId xmlns:p14="http://schemas.microsoft.com/office/powerpoint/2010/main" val="411737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06DFF3-B939-6D13-D7C3-B3DA68DD6F1C}"/>
              </a:ext>
            </a:extLst>
          </p:cNvPr>
          <p:cNvPicPr>
            <a:picLocks noChangeAspect="1"/>
          </p:cNvPicPr>
          <p:nvPr/>
        </p:nvPicPr>
        <p:blipFill>
          <a:blip r:embed="rId2"/>
          <a:stretch>
            <a:fillRect/>
          </a:stretch>
        </p:blipFill>
        <p:spPr>
          <a:xfrm>
            <a:off x="1650074" y="4296825"/>
            <a:ext cx="5772956" cy="1095528"/>
          </a:xfrm>
          <a:prstGeom prst="rect">
            <a:avLst/>
          </a:prstGeom>
        </p:spPr>
      </p:pic>
      <p:pic>
        <p:nvPicPr>
          <p:cNvPr id="4" name="Picture 3">
            <a:extLst>
              <a:ext uri="{FF2B5EF4-FFF2-40B4-BE49-F238E27FC236}">
                <a16:creationId xmlns:a16="http://schemas.microsoft.com/office/drawing/2014/main" id="{5FB42CDA-7143-B89A-A10B-250F19B6FD4A}"/>
              </a:ext>
            </a:extLst>
          </p:cNvPr>
          <p:cNvPicPr>
            <a:picLocks noChangeAspect="1"/>
          </p:cNvPicPr>
          <p:nvPr/>
        </p:nvPicPr>
        <p:blipFill>
          <a:blip r:embed="rId3"/>
          <a:stretch>
            <a:fillRect/>
          </a:stretch>
        </p:blipFill>
        <p:spPr>
          <a:xfrm>
            <a:off x="1578633" y="2520153"/>
            <a:ext cx="5391902" cy="1124107"/>
          </a:xfrm>
          <a:prstGeom prst="rect">
            <a:avLst/>
          </a:prstGeom>
        </p:spPr>
      </p:pic>
      <p:sp>
        <p:nvSpPr>
          <p:cNvPr id="5" name="TextBox 4">
            <a:extLst>
              <a:ext uri="{FF2B5EF4-FFF2-40B4-BE49-F238E27FC236}">
                <a16:creationId xmlns:a16="http://schemas.microsoft.com/office/drawing/2014/main" id="{72BE91E3-C259-8A9E-5A91-000976A31E2A}"/>
              </a:ext>
            </a:extLst>
          </p:cNvPr>
          <p:cNvSpPr txBox="1"/>
          <p:nvPr/>
        </p:nvSpPr>
        <p:spPr>
          <a:xfrm>
            <a:off x="1531188" y="2150821"/>
            <a:ext cx="4572000" cy="369332"/>
          </a:xfrm>
          <a:prstGeom prst="rect">
            <a:avLst/>
          </a:prstGeom>
          <a:noFill/>
        </p:spPr>
        <p:txBody>
          <a:bodyPr wrap="square">
            <a:spAutoFit/>
          </a:bodyPr>
          <a:lstStyle/>
          <a:p>
            <a:r>
              <a:rPr lang="en-US" dirty="0">
                <a:latin typeface="+mj-lt"/>
              </a:rPr>
              <a:t>Gasoline Correlations</a:t>
            </a:r>
          </a:p>
        </p:txBody>
      </p:sp>
    </p:spTree>
    <p:extLst>
      <p:ext uri="{BB962C8B-B14F-4D97-AF65-F5344CB8AC3E}">
        <p14:creationId xmlns:p14="http://schemas.microsoft.com/office/powerpoint/2010/main" val="353134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1C19-82D6-6E6E-41D0-5AAF6A140F88}"/>
              </a:ext>
            </a:extLst>
          </p:cNvPr>
          <p:cNvSpPr>
            <a:spLocks noGrp="1"/>
          </p:cNvSpPr>
          <p:nvPr>
            <p:ph type="title"/>
          </p:nvPr>
        </p:nvSpPr>
        <p:spPr/>
        <p:txBody>
          <a:bodyPr/>
          <a:lstStyle/>
          <a:p>
            <a:r>
              <a:rPr lang="en-US" dirty="0"/>
              <a:t>Continued - Values Predicted against Actual - 12 Months </a:t>
            </a:r>
            <a:r>
              <a:rPr lang="en-US" dirty="0" err="1"/>
              <a:t>Backtesting</a:t>
            </a:r>
            <a:endParaRPr lang="en-US" dirty="0"/>
          </a:p>
        </p:txBody>
      </p:sp>
      <p:pic>
        <p:nvPicPr>
          <p:cNvPr id="6" name="Picture 5">
            <a:extLst>
              <a:ext uri="{FF2B5EF4-FFF2-40B4-BE49-F238E27FC236}">
                <a16:creationId xmlns:a16="http://schemas.microsoft.com/office/drawing/2014/main" id="{E436DC5A-E810-308E-C7C5-5DB6D94DD676}"/>
              </a:ext>
            </a:extLst>
          </p:cNvPr>
          <p:cNvPicPr>
            <a:picLocks noChangeAspect="1"/>
          </p:cNvPicPr>
          <p:nvPr/>
        </p:nvPicPr>
        <p:blipFill>
          <a:blip r:embed="rId2"/>
          <a:srcRect t="923"/>
          <a:stretch/>
        </p:blipFill>
        <p:spPr>
          <a:xfrm>
            <a:off x="2009748" y="1354348"/>
            <a:ext cx="5124504" cy="4516847"/>
          </a:xfrm>
          <a:prstGeom prst="rect">
            <a:avLst/>
          </a:prstGeom>
        </p:spPr>
      </p:pic>
    </p:spTree>
    <p:extLst>
      <p:ext uri="{BB962C8B-B14F-4D97-AF65-F5344CB8AC3E}">
        <p14:creationId xmlns:p14="http://schemas.microsoft.com/office/powerpoint/2010/main" val="391636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8F8B333-B1E8-4D4B-53AF-D3CBC5894C69}"/>
              </a:ext>
            </a:extLst>
          </p:cNvPr>
          <p:cNvSpPr>
            <a:spLocks noGrp="1"/>
          </p:cNvSpPr>
          <p:nvPr>
            <p:ph type="title"/>
          </p:nvPr>
        </p:nvSpPr>
        <p:spPr>
          <a:xfrm>
            <a:off x="1190770" y="254315"/>
            <a:ext cx="7886700" cy="485828"/>
          </a:xfrm>
        </p:spPr>
        <p:txBody>
          <a:bodyPr/>
          <a:lstStyle/>
          <a:p>
            <a:r>
              <a:rPr lang="en-US" dirty="0"/>
              <a:t>Background and Education</a:t>
            </a:r>
          </a:p>
        </p:txBody>
      </p:sp>
      <p:sp>
        <p:nvSpPr>
          <p:cNvPr id="6" name="Rectangle: Rounded Corners 5">
            <a:extLst>
              <a:ext uri="{FF2B5EF4-FFF2-40B4-BE49-F238E27FC236}">
                <a16:creationId xmlns:a16="http://schemas.microsoft.com/office/drawing/2014/main" id="{40470CE6-672E-C54A-2F5A-2DF7EBB9E417}"/>
              </a:ext>
            </a:extLst>
          </p:cNvPr>
          <p:cNvSpPr/>
          <p:nvPr/>
        </p:nvSpPr>
        <p:spPr>
          <a:xfrm>
            <a:off x="5487803" y="1641174"/>
            <a:ext cx="2922951" cy="3627409"/>
          </a:xfrm>
          <a:prstGeom prst="roundRect">
            <a:avLst/>
          </a:prstGeom>
          <a:blipFill dpi="0" rotWithShape="1">
            <a:blip r:embed="rId2">
              <a:extLst>
                <a:ext uri="{BEBA8EAE-BF5A-486C-A8C5-ECC9F3942E4B}">
                  <a14:imgProps xmlns:a14="http://schemas.microsoft.com/office/drawing/2010/main">
                    <a14:imgLayer r:embed="rId3">
                      <a14:imgEffect>
                        <a14:brightnessContrast bright="2000"/>
                      </a14:imgEffect>
                    </a14:imgLayer>
                  </a14:imgProps>
                </a:ext>
                <a:ext uri="{28A0092B-C50C-407E-A947-70E740481C1C}">
                  <a14:useLocalDpi xmlns:a14="http://schemas.microsoft.com/office/drawing/2010/main" val="0"/>
                </a:ext>
              </a:extLst>
            </a:blip>
            <a:srcRect/>
            <a:stretch>
              <a:fillRect/>
            </a:stretch>
          </a:blip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64D72B65-7E7A-CF46-AE63-66FCBDE2C7E5}"/>
              </a:ext>
            </a:extLst>
          </p:cNvPr>
          <p:cNvSpPr/>
          <p:nvPr/>
        </p:nvSpPr>
        <p:spPr>
          <a:xfrm>
            <a:off x="508958" y="1641174"/>
            <a:ext cx="4978845" cy="42441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Rising sophomore (Class of 2028) at Columbia College, Columbia University, studying Applied Math (Computer Science and Economics focus)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Spent the last 8 weeks with Tian, Laura, and Joy on the </a:t>
            </a:r>
            <a:r>
              <a:rPr lang="en-US" b="1" dirty="0">
                <a:latin typeface="Times New Roman" panose="02020603050405020304" pitchFamily="18" charset="0"/>
                <a:cs typeface="Times New Roman" panose="02020603050405020304" pitchFamily="18" charset="0"/>
              </a:rPr>
              <a:t>Oil Analytics</a:t>
            </a:r>
            <a:r>
              <a:rPr lang="en-US" dirty="0">
                <a:latin typeface="Times New Roman" panose="02020603050405020304" pitchFamily="18" charset="0"/>
                <a:cs typeface="Times New Roman" panose="02020603050405020304" pitchFamily="18" charset="0"/>
              </a:rPr>
              <a:t> team</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Fun Fact: </a:t>
            </a:r>
            <a:r>
              <a:rPr lang="en-US" dirty="0">
                <a:latin typeface="Times New Roman" panose="02020603050405020304" pitchFamily="18" charset="0"/>
                <a:cs typeface="Times New Roman" panose="02020603050405020304" pitchFamily="18" charset="0"/>
              </a:rPr>
              <a:t>I was admitted to college as a Chemistry and Creative Writing major</a:t>
            </a:r>
          </a:p>
        </p:txBody>
      </p:sp>
      <p:sp>
        <p:nvSpPr>
          <p:cNvPr id="11" name="Rectangle: Rounded Corners 10">
            <a:extLst>
              <a:ext uri="{FF2B5EF4-FFF2-40B4-BE49-F238E27FC236}">
                <a16:creationId xmlns:a16="http://schemas.microsoft.com/office/drawing/2014/main" id="{834924DB-2A4F-055F-C3C9-1789E9B839D4}"/>
              </a:ext>
            </a:extLst>
          </p:cNvPr>
          <p:cNvSpPr/>
          <p:nvPr/>
        </p:nvSpPr>
        <p:spPr>
          <a:xfrm>
            <a:off x="5487802" y="5268583"/>
            <a:ext cx="2922951" cy="6167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Dylan Fei</a:t>
            </a:r>
          </a:p>
        </p:txBody>
      </p:sp>
      <p:pic>
        <p:nvPicPr>
          <p:cNvPr id="7" name="Picture 6" descr="A blue shield with white crowns and ribbons&#10;&#10;AI-generated content may be incorrect.">
            <a:extLst>
              <a:ext uri="{FF2B5EF4-FFF2-40B4-BE49-F238E27FC236}">
                <a16:creationId xmlns:a16="http://schemas.microsoft.com/office/drawing/2014/main" id="{54C7AFA1-633A-6106-C921-6AD6382912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83" y="1222022"/>
            <a:ext cx="1248840" cy="1081027"/>
          </a:xfrm>
          <a:prstGeom prst="rect">
            <a:avLst/>
          </a:prstGeom>
        </p:spPr>
      </p:pic>
    </p:spTree>
    <p:extLst>
      <p:ext uri="{BB962C8B-B14F-4D97-AF65-F5344CB8AC3E}">
        <p14:creationId xmlns:p14="http://schemas.microsoft.com/office/powerpoint/2010/main" val="2370240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56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79102-E15B-8F99-45C4-C35567FAB485}"/>
              </a:ext>
            </a:extLst>
          </p:cNvPr>
          <p:cNvSpPr>
            <a:spLocks noGrp="1"/>
          </p:cNvSpPr>
          <p:nvPr>
            <p:ph type="title"/>
          </p:nvPr>
        </p:nvSpPr>
        <p:spPr/>
        <p:txBody>
          <a:bodyPr/>
          <a:lstStyle/>
          <a:p>
            <a:r>
              <a:rPr lang="en-US" dirty="0"/>
              <a:t>Overview and Motivation: Gasoline and Distillate Demand Forecasting</a:t>
            </a:r>
          </a:p>
        </p:txBody>
      </p:sp>
      <p:sp>
        <p:nvSpPr>
          <p:cNvPr id="4" name="TextBox 3">
            <a:extLst>
              <a:ext uri="{FF2B5EF4-FFF2-40B4-BE49-F238E27FC236}">
                <a16:creationId xmlns:a16="http://schemas.microsoft.com/office/drawing/2014/main" id="{F703AEC3-133E-074F-6C5B-F17FB9B33587}"/>
              </a:ext>
            </a:extLst>
          </p:cNvPr>
          <p:cNvSpPr txBox="1"/>
          <p:nvPr/>
        </p:nvSpPr>
        <p:spPr>
          <a:xfrm>
            <a:off x="141247" y="1069848"/>
            <a:ext cx="8844521" cy="1954381"/>
          </a:xfrm>
          <a:prstGeom prst="rect">
            <a:avLst/>
          </a:prstGeom>
          <a:noFill/>
        </p:spPr>
        <p:txBody>
          <a:bodyPr wrap="square">
            <a:spAutoFit/>
          </a:bodyPr>
          <a:lstStyle/>
          <a:p>
            <a:pPr marL="171450" indent="-171450">
              <a:spcAft>
                <a:spcPts val="0"/>
              </a:spcAft>
              <a:buFont typeface="Arial" panose="020B0604020202020204" pitchFamily="34" charset="0"/>
              <a:buChar char="•"/>
            </a:pPr>
            <a:r>
              <a:rPr lang="en-US" sz="1200" dirty="0">
                <a:solidFill>
                  <a:srgbClr val="000000"/>
                </a:solidFill>
                <a:latin typeface="Times New Roman" panose="02020603050405020304" pitchFamily="18" charset="0"/>
              </a:rPr>
              <a:t>WoW Value of Gasoline (RBOB) and Diesel (HO) derivatives contracts dictated by respective changes in Supply and Demand.</a:t>
            </a:r>
          </a:p>
          <a:p>
            <a:pPr>
              <a:spcAft>
                <a:spcPts val="0"/>
              </a:spcAft>
            </a:pPr>
            <a:endParaRPr lang="en-US" sz="1000" dirty="0">
              <a:solidFill>
                <a:srgbClr val="000000"/>
              </a:solidFill>
              <a:latin typeface="Times New Roman" panose="02020603050405020304" pitchFamily="18" charset="0"/>
            </a:endParaRPr>
          </a:p>
          <a:p>
            <a:pPr marL="171450" indent="-171450">
              <a:spcAft>
                <a:spcPts val="0"/>
              </a:spcAft>
              <a:buFont typeface="Arial" panose="020B0604020202020204" pitchFamily="34" charset="0"/>
              <a:buChar char="•"/>
            </a:pPr>
            <a:r>
              <a:rPr lang="en-US" sz="1200" dirty="0">
                <a:solidFill>
                  <a:srgbClr val="000000"/>
                </a:solidFill>
                <a:latin typeface="Times New Roman" panose="02020603050405020304" pitchFamily="18" charset="0"/>
              </a:rPr>
              <a:t>EIA defines Demand using the simplified supply-side identity: </a:t>
            </a:r>
          </a:p>
          <a:p>
            <a:pPr marL="171450" indent="-171450">
              <a:spcAft>
                <a:spcPts val="0"/>
              </a:spcAft>
              <a:buFont typeface="Arial" panose="020B0604020202020204" pitchFamily="34" charset="0"/>
              <a:buChar char="•"/>
            </a:pPr>
            <a:endParaRPr lang="en-US" sz="1000" dirty="0">
              <a:solidFill>
                <a:srgbClr val="000000"/>
              </a:solidFill>
              <a:latin typeface="Times New Roman" panose="02020603050405020304" pitchFamily="18" charset="0"/>
            </a:endParaRPr>
          </a:p>
          <a:p>
            <a:pPr algn="ctr">
              <a:spcAft>
                <a:spcPts val="0"/>
              </a:spcAft>
            </a:pPr>
            <a:r>
              <a:rPr lang="en-US" sz="1200" dirty="0">
                <a:solidFill>
                  <a:srgbClr val="000000"/>
                </a:solidFill>
                <a:latin typeface="Times New Roman" panose="02020603050405020304" pitchFamily="18" charset="0"/>
              </a:rPr>
              <a:t>Demand = Domestic Production + Net Imports − Weekly Inventory Change</a:t>
            </a:r>
          </a:p>
          <a:p>
            <a:pPr>
              <a:spcAft>
                <a:spcPts val="0"/>
              </a:spcAft>
            </a:pPr>
            <a:endParaRPr lang="en-US" sz="1400" b="1" dirty="0">
              <a:solidFill>
                <a:srgbClr val="000000"/>
              </a:solidFill>
              <a:latin typeface="Times New Roman" panose="02020603050405020304" pitchFamily="18" charset="0"/>
            </a:endParaRPr>
          </a:p>
          <a:p>
            <a:pPr marL="285750" indent="-285750">
              <a:spcAft>
                <a:spcPts val="0"/>
              </a:spcAft>
              <a:buFont typeface="+mj-lt"/>
              <a:buAutoNum type="romanUcPeriod"/>
            </a:pPr>
            <a:r>
              <a:rPr lang="en-US" sz="1200" b="1" dirty="0">
                <a:solidFill>
                  <a:srgbClr val="000000"/>
                </a:solidFill>
                <a:latin typeface="Times New Roman" panose="02020603050405020304" pitchFamily="18" charset="0"/>
              </a:rPr>
              <a:t>Quick Results: </a:t>
            </a:r>
            <a:r>
              <a:rPr lang="en-US" sz="1200" b="1" u="sng" dirty="0">
                <a:solidFill>
                  <a:srgbClr val="000000"/>
                </a:solidFill>
                <a:latin typeface="Times New Roman" panose="02020603050405020304" pitchFamily="18" charset="0"/>
              </a:rPr>
              <a:t>Gasoline</a:t>
            </a:r>
            <a:r>
              <a:rPr lang="en-US" sz="1200" dirty="0">
                <a:solidFill>
                  <a:srgbClr val="000000"/>
                </a:solidFill>
                <a:latin typeface="Times New Roman" panose="02020603050405020304" pitchFamily="18" charset="0"/>
              </a:rPr>
              <a:t> forecasts were accurate to ~150 KBD (thousand barrels per day), a </a:t>
            </a:r>
            <a:r>
              <a:rPr lang="en-US" sz="1400" b="1" u="sng" dirty="0">
                <a:solidFill>
                  <a:schemeClr val="tx2"/>
                </a:solidFill>
                <a:latin typeface="Times New Roman" panose="02020603050405020304" pitchFamily="18" charset="0"/>
              </a:rPr>
              <a:t>0.46%</a:t>
            </a:r>
            <a:r>
              <a:rPr lang="en-US" sz="1200" dirty="0">
                <a:latin typeface="Times New Roman" panose="02020603050405020304" pitchFamily="18" charset="0"/>
              </a:rPr>
              <a:t> </a:t>
            </a:r>
            <a:r>
              <a:rPr lang="en-US" sz="1200" dirty="0">
                <a:solidFill>
                  <a:srgbClr val="000000"/>
                </a:solidFill>
                <a:latin typeface="Times New Roman" panose="02020603050405020304" pitchFamily="18" charset="0"/>
              </a:rPr>
              <a:t>weekly margin of error relative to 230 million barrels in typical stocks. </a:t>
            </a:r>
          </a:p>
          <a:p>
            <a:pPr marL="285750" indent="-285750">
              <a:spcAft>
                <a:spcPts val="0"/>
              </a:spcAft>
              <a:buFont typeface="+mj-lt"/>
              <a:buAutoNum type="romanUcPeriod"/>
            </a:pPr>
            <a:endParaRPr lang="en-US" sz="1000" b="1" u="sng" dirty="0">
              <a:solidFill>
                <a:srgbClr val="000000"/>
              </a:solidFill>
              <a:latin typeface="Times New Roman" panose="02020603050405020304" pitchFamily="18" charset="0"/>
            </a:endParaRPr>
          </a:p>
          <a:p>
            <a:pPr marL="285750" indent="-285750">
              <a:buFont typeface="+mj-lt"/>
              <a:buAutoNum type="romanUcPeriod"/>
            </a:pPr>
            <a:r>
              <a:rPr lang="en-US" sz="1200" b="1" u="sng" dirty="0">
                <a:solidFill>
                  <a:srgbClr val="000000"/>
                </a:solidFill>
                <a:latin typeface="Times New Roman" panose="02020603050405020304" pitchFamily="18" charset="0"/>
              </a:rPr>
              <a:t>Distillate</a:t>
            </a:r>
            <a:r>
              <a:rPr lang="en-US" sz="1200" dirty="0">
                <a:solidFill>
                  <a:srgbClr val="000000"/>
                </a:solidFill>
                <a:latin typeface="Times New Roman" panose="02020603050405020304" pitchFamily="18" charset="0"/>
              </a:rPr>
              <a:t> forecasts were accurate to ~180 KBD, with a </a:t>
            </a:r>
            <a:r>
              <a:rPr lang="en-US" sz="1400" b="1" u="sng" dirty="0">
                <a:solidFill>
                  <a:schemeClr val="tx2"/>
                </a:solidFill>
                <a:latin typeface="Times New Roman" panose="02020603050405020304" pitchFamily="18" charset="0"/>
              </a:rPr>
              <a:t>1.26%</a:t>
            </a:r>
            <a:r>
              <a:rPr lang="en-US" sz="1200" dirty="0">
                <a:latin typeface="Times New Roman" panose="02020603050405020304" pitchFamily="18" charset="0"/>
              </a:rPr>
              <a:t> </a:t>
            </a:r>
            <a:r>
              <a:rPr lang="en-US" sz="1200" dirty="0">
                <a:solidFill>
                  <a:srgbClr val="000000"/>
                </a:solidFill>
                <a:latin typeface="Times New Roman" panose="02020603050405020304" pitchFamily="18" charset="0"/>
              </a:rPr>
              <a:t>margin of error relative to 100 million barrels in typical stocks.</a:t>
            </a:r>
            <a:endParaRPr lang="en-US" sz="1200" dirty="0"/>
          </a:p>
        </p:txBody>
      </p:sp>
      <p:cxnSp>
        <p:nvCxnSpPr>
          <p:cNvPr id="6" name="Straight Connector 5">
            <a:extLst>
              <a:ext uri="{FF2B5EF4-FFF2-40B4-BE49-F238E27FC236}">
                <a16:creationId xmlns:a16="http://schemas.microsoft.com/office/drawing/2014/main" id="{758DCA5C-A512-2420-C84B-0068E8A70CF6}"/>
              </a:ext>
            </a:extLst>
          </p:cNvPr>
          <p:cNvCxnSpPr>
            <a:cxnSpLocks/>
          </p:cNvCxnSpPr>
          <p:nvPr/>
        </p:nvCxnSpPr>
        <p:spPr>
          <a:xfrm>
            <a:off x="141247" y="2093976"/>
            <a:ext cx="86377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70FC95-1D21-141E-0C28-1BF5D2513426}"/>
              </a:ext>
            </a:extLst>
          </p:cNvPr>
          <p:cNvCxnSpPr/>
          <p:nvPr/>
        </p:nvCxnSpPr>
        <p:spPr>
          <a:xfrm>
            <a:off x="141247" y="3081528"/>
            <a:ext cx="864108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87982C5-8AF9-B14D-37E8-015AFF89769C}"/>
              </a:ext>
            </a:extLst>
          </p:cNvPr>
          <p:cNvSpPr/>
          <p:nvPr/>
        </p:nvSpPr>
        <p:spPr>
          <a:xfrm>
            <a:off x="2277506" y="6267729"/>
            <a:ext cx="4572000" cy="250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FC295A-26D7-53BB-5639-CBD128451FE6}"/>
              </a:ext>
            </a:extLst>
          </p:cNvPr>
          <p:cNvSpPr/>
          <p:nvPr/>
        </p:nvSpPr>
        <p:spPr>
          <a:xfrm>
            <a:off x="2277374" y="6280030"/>
            <a:ext cx="576072" cy="23786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200" dirty="0">
                <a:latin typeface="+mj-lt"/>
              </a:rPr>
              <a:t>1</a:t>
            </a:r>
          </a:p>
        </p:txBody>
      </p:sp>
      <p:pic>
        <p:nvPicPr>
          <p:cNvPr id="10" name="Picture 9" descr="A graph of a graph&#10;&#10;AI-generated content may be incorrect.">
            <a:extLst>
              <a:ext uri="{FF2B5EF4-FFF2-40B4-BE49-F238E27FC236}">
                <a16:creationId xmlns:a16="http://schemas.microsoft.com/office/drawing/2014/main" id="{629433EF-A230-1E35-BE1F-DEC437AA7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48" y="3218688"/>
            <a:ext cx="8715952" cy="2873660"/>
          </a:xfrm>
          <a:prstGeom prst="rect">
            <a:avLst/>
          </a:prstGeom>
          <a:ln>
            <a:solidFill>
              <a:schemeClr val="tx2"/>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47916017"/>
      </p:ext>
    </p:extLst>
  </p:cSld>
  <p:clrMapOvr>
    <a:masterClrMapping/>
  </p:clrMapOvr>
  <p:transition spd="slow">
    <p:circl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D388B-B748-09F8-762F-2CF4057EF676}"/>
              </a:ext>
            </a:extLst>
          </p:cNvPr>
          <p:cNvSpPr>
            <a:spLocks noGrp="1"/>
          </p:cNvSpPr>
          <p:nvPr>
            <p:ph type="title"/>
          </p:nvPr>
        </p:nvSpPr>
        <p:spPr/>
        <p:txBody>
          <a:bodyPr/>
          <a:lstStyle/>
          <a:p>
            <a:r>
              <a:rPr lang="en-US" dirty="0"/>
              <a:t>Time Series Model Architecture</a:t>
            </a:r>
          </a:p>
        </p:txBody>
      </p:sp>
      <p:sp>
        <p:nvSpPr>
          <p:cNvPr id="10" name="TextBox 9">
            <a:extLst>
              <a:ext uri="{FF2B5EF4-FFF2-40B4-BE49-F238E27FC236}">
                <a16:creationId xmlns:a16="http://schemas.microsoft.com/office/drawing/2014/main" id="{5FFC43FF-DBC8-7753-615C-0D3F0B16C333}"/>
              </a:ext>
            </a:extLst>
          </p:cNvPr>
          <p:cNvSpPr txBox="1"/>
          <p:nvPr/>
        </p:nvSpPr>
        <p:spPr>
          <a:xfrm>
            <a:off x="137160" y="1069848"/>
            <a:ext cx="8868817" cy="1308050"/>
          </a:xfrm>
          <a:prstGeom prst="rect">
            <a:avLst/>
          </a:prstGeom>
          <a:noFill/>
        </p:spPr>
        <p:txBody>
          <a:bodyPr wrap="square">
            <a:spAutoFit/>
          </a:bodyPr>
          <a:lstStyle/>
          <a:p>
            <a:pPr marL="171450" indent="-171450">
              <a:buFont typeface="Arial" panose="020B0604020202020204" pitchFamily="34" charset="0"/>
              <a:buChar char="•"/>
            </a:pPr>
            <a:r>
              <a:rPr lang="en-US" sz="1200" dirty="0">
                <a:solidFill>
                  <a:srgbClr val="000000"/>
                </a:solidFill>
                <a:latin typeface="Times New Roman" panose="02020603050405020304" pitchFamily="18" charset="0"/>
              </a:rPr>
              <a:t>A </a:t>
            </a:r>
            <a:r>
              <a:rPr lang="en-US" sz="1400" b="1" dirty="0">
                <a:solidFill>
                  <a:schemeClr val="accent2"/>
                </a:solidFill>
                <a:latin typeface="Times New Roman" panose="02020603050405020304" pitchFamily="18" charset="0"/>
              </a:rPr>
              <a:t>Seasonal Autoregressive Integrated Moving Average with Exogenous Variables </a:t>
            </a:r>
            <a:r>
              <a:rPr lang="en-US" sz="1200" dirty="0">
                <a:solidFill>
                  <a:srgbClr val="000000"/>
                </a:solidFill>
                <a:latin typeface="Times New Roman" panose="02020603050405020304" pitchFamily="18" charset="0"/>
              </a:rPr>
              <a:t>(SARIMAX) model was chosen over </a:t>
            </a:r>
          </a:p>
          <a:p>
            <a:endParaRPr lang="en-US" sz="900" dirty="0">
              <a:solidFill>
                <a:srgbClr val="000000"/>
              </a:solidFill>
              <a:latin typeface="Times New Roman" panose="02020603050405020304" pitchFamily="18" charset="0"/>
            </a:endParaRPr>
          </a:p>
          <a:p>
            <a:pPr marL="448654" lvl="1" indent="-171450">
              <a:buFont typeface="Arial" panose="020B0604020202020204" pitchFamily="34" charset="0"/>
              <a:buChar char="•"/>
            </a:pPr>
            <a:r>
              <a:rPr lang="en-US" sz="1200" dirty="0">
                <a:solidFill>
                  <a:srgbClr val="000000"/>
                </a:solidFill>
                <a:latin typeface="Times New Roman" panose="02020603050405020304" pitchFamily="18" charset="0"/>
              </a:rPr>
              <a:t>machine learning–based Extreme Gradient Boosting (</a:t>
            </a:r>
            <a:r>
              <a:rPr lang="en-US" sz="1200" dirty="0" err="1">
                <a:solidFill>
                  <a:srgbClr val="000000"/>
                </a:solidFill>
                <a:latin typeface="Times New Roman" panose="02020603050405020304" pitchFamily="18" charset="0"/>
              </a:rPr>
              <a:t>XGBoost</a:t>
            </a:r>
            <a:r>
              <a:rPr lang="en-US" sz="1200" dirty="0">
                <a:solidFill>
                  <a:srgbClr val="000000"/>
                </a:solidFill>
                <a:latin typeface="Times New Roman" panose="02020603050405020304" pitchFamily="18" charset="0"/>
              </a:rPr>
              <a:t>) </a:t>
            </a:r>
          </a:p>
          <a:p>
            <a:pPr marL="448654" lvl="1" indent="-171450">
              <a:buFont typeface="Arial" panose="020B0604020202020204" pitchFamily="34" charset="0"/>
              <a:buChar char="•"/>
            </a:pPr>
            <a:r>
              <a:rPr lang="en-US" sz="1200" dirty="0">
                <a:solidFill>
                  <a:srgbClr val="000000"/>
                </a:solidFill>
                <a:latin typeface="Times New Roman" panose="02020603050405020304" pitchFamily="18" charset="0"/>
              </a:rPr>
              <a:t>and Kalman filter–integrated Bayesian Structural Time Series model.</a:t>
            </a:r>
          </a:p>
          <a:p>
            <a:endParaRPr lang="en-US" sz="900" dirty="0">
              <a:solidFill>
                <a:srgbClr val="000000"/>
              </a:solidFill>
              <a:latin typeface="Times New Roman" panose="02020603050405020304" pitchFamily="18" charset="0"/>
            </a:endParaRPr>
          </a:p>
          <a:p>
            <a:pPr marL="171450" indent="-171450" rtl="0">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Imports for Model construction done through Python module</a:t>
            </a:r>
            <a:r>
              <a:rPr lang="en-US" sz="1200" dirty="0">
                <a:solidFill>
                  <a:srgbClr val="000000"/>
                </a:solidFill>
                <a:latin typeface="Times New Roman" panose="02020603050405020304" pitchFamily="18" charset="0"/>
              </a:rPr>
              <a:t> </a:t>
            </a:r>
            <a:r>
              <a:rPr lang="en-US" sz="1200" dirty="0">
                <a:solidFill>
                  <a:srgbClr val="000000"/>
                </a:solidFill>
                <a:latin typeface="Times New Roman" panose="02020603050405020304" pitchFamily="18" charset="0"/>
                <a:hlinkClick r:id="rId2"/>
              </a:rPr>
              <a:t>statsmodels.tsa.statespace.sarimax</a:t>
            </a:r>
            <a:r>
              <a:rPr lang="en-US" sz="1200" dirty="0">
                <a:solidFill>
                  <a:srgbClr val="000000"/>
                </a:solidFill>
                <a:latin typeface="Times New Roman" panose="02020603050405020304" pitchFamily="18" charset="0"/>
              </a:rPr>
              <a:t>.</a:t>
            </a:r>
          </a:p>
          <a:p>
            <a:pPr marL="171450" indent="-171450">
              <a:buFont typeface="Arial" panose="020B0604020202020204" pitchFamily="34" charset="0"/>
              <a:buChar char="•"/>
            </a:pPr>
            <a:endParaRPr lang="en-US" sz="1100" b="0" i="0" u="none" strike="noStrike" dirty="0">
              <a:solidFill>
                <a:srgbClr val="000000"/>
              </a:solidFill>
              <a:effectLst/>
              <a:latin typeface="Times New Roman" panose="02020603050405020304" pitchFamily="18" charset="0"/>
            </a:endParaRPr>
          </a:p>
        </p:txBody>
      </p:sp>
      <p:sp>
        <p:nvSpPr>
          <p:cNvPr id="11" name="Rectangle 10">
            <a:extLst>
              <a:ext uri="{FF2B5EF4-FFF2-40B4-BE49-F238E27FC236}">
                <a16:creationId xmlns:a16="http://schemas.microsoft.com/office/drawing/2014/main" id="{02D30E36-DC18-E053-BB4E-FB7F9E534C04}"/>
              </a:ext>
            </a:extLst>
          </p:cNvPr>
          <p:cNvSpPr/>
          <p:nvPr/>
        </p:nvSpPr>
        <p:spPr>
          <a:xfrm>
            <a:off x="2277506" y="6267729"/>
            <a:ext cx="4572000" cy="250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375958B-3284-33BB-D7E3-26EDE2CAEFFE}"/>
              </a:ext>
            </a:extLst>
          </p:cNvPr>
          <p:cNvSpPr/>
          <p:nvPr/>
        </p:nvSpPr>
        <p:spPr>
          <a:xfrm>
            <a:off x="2277374" y="6280030"/>
            <a:ext cx="1143000" cy="23786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200" dirty="0">
                <a:latin typeface="+mj-lt"/>
              </a:rPr>
              <a:t>2</a:t>
            </a:r>
          </a:p>
        </p:txBody>
      </p:sp>
      <p:pic>
        <p:nvPicPr>
          <p:cNvPr id="19" name="Picture 18" descr="A diagram of a diagram&#10;&#10;AI-generated content may be incorrect.">
            <a:extLst>
              <a:ext uri="{FF2B5EF4-FFF2-40B4-BE49-F238E27FC236}">
                <a16:creationId xmlns:a16="http://schemas.microsoft.com/office/drawing/2014/main" id="{8EABD002-6C47-6AC3-1B44-AB90DCD954B4}"/>
              </a:ext>
            </a:extLst>
          </p:cNvPr>
          <p:cNvPicPr>
            <a:picLocks noChangeAspect="1"/>
          </p:cNvPicPr>
          <p:nvPr/>
        </p:nvPicPr>
        <p:blipFill>
          <a:blip r:embed="rId3">
            <a:extLst>
              <a:ext uri="{28A0092B-C50C-407E-A947-70E740481C1C}">
                <a14:useLocalDpi xmlns:a14="http://schemas.microsoft.com/office/drawing/2010/main" val="0"/>
              </a:ext>
            </a:extLst>
          </a:blip>
          <a:srcRect l="-961" r="-961"/>
          <a:stretch>
            <a:fillRect/>
          </a:stretch>
        </p:blipFill>
        <p:spPr>
          <a:xfrm>
            <a:off x="137160" y="2312397"/>
            <a:ext cx="8739248" cy="3737430"/>
          </a:xfrm>
          <a:prstGeom prst="rect">
            <a:avLst/>
          </a:prstGeom>
          <a:ln>
            <a:solidFill>
              <a:schemeClr val="accent1"/>
            </a:solidFill>
          </a:ln>
          <a:effectLst/>
        </p:spPr>
      </p:pic>
      <p:pic>
        <p:nvPicPr>
          <p:cNvPr id="20" name="Picture 19">
            <a:extLst>
              <a:ext uri="{FF2B5EF4-FFF2-40B4-BE49-F238E27FC236}">
                <a16:creationId xmlns:a16="http://schemas.microsoft.com/office/drawing/2014/main" id="{D7F8FBE6-EE30-5A61-CFD3-9C956D3FC501}"/>
              </a:ext>
            </a:extLst>
          </p:cNvPr>
          <p:cNvPicPr>
            <a:picLocks noChangeAspect="1"/>
          </p:cNvPicPr>
          <p:nvPr/>
        </p:nvPicPr>
        <p:blipFill>
          <a:blip r:embed="rId4"/>
          <a:stretch>
            <a:fillRect/>
          </a:stretch>
        </p:blipFill>
        <p:spPr>
          <a:xfrm>
            <a:off x="4598307" y="2312397"/>
            <a:ext cx="4278101" cy="620584"/>
          </a:xfrm>
          <a:prstGeom prst="rect">
            <a:avLst/>
          </a:prstGeom>
          <a:ln w="6350">
            <a:solidFill>
              <a:schemeClr val="tx2"/>
            </a:solidFill>
          </a:ln>
        </p:spPr>
      </p:pic>
    </p:spTree>
    <p:extLst>
      <p:ext uri="{BB962C8B-B14F-4D97-AF65-F5344CB8AC3E}">
        <p14:creationId xmlns:p14="http://schemas.microsoft.com/office/powerpoint/2010/main" val="108153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E8AC-78F2-85E1-0973-33552635A873}"/>
              </a:ext>
            </a:extLst>
          </p:cNvPr>
          <p:cNvSpPr>
            <a:spLocks noGrp="1"/>
          </p:cNvSpPr>
          <p:nvPr>
            <p:ph type="title"/>
          </p:nvPr>
        </p:nvSpPr>
        <p:spPr/>
        <p:txBody>
          <a:bodyPr/>
          <a:lstStyle/>
          <a:p>
            <a:r>
              <a:rPr lang="en-US" dirty="0"/>
              <a:t>Sample Code Snippet</a:t>
            </a:r>
          </a:p>
        </p:txBody>
      </p:sp>
      <p:pic>
        <p:nvPicPr>
          <p:cNvPr id="4" name="Picture 3">
            <a:extLst>
              <a:ext uri="{FF2B5EF4-FFF2-40B4-BE49-F238E27FC236}">
                <a16:creationId xmlns:a16="http://schemas.microsoft.com/office/drawing/2014/main" id="{FB3C410E-0179-17B5-0A93-148E6001787B}"/>
              </a:ext>
            </a:extLst>
          </p:cNvPr>
          <p:cNvPicPr>
            <a:picLocks noChangeAspect="1"/>
          </p:cNvPicPr>
          <p:nvPr/>
        </p:nvPicPr>
        <p:blipFill>
          <a:blip r:embed="rId2"/>
          <a:stretch>
            <a:fillRect/>
          </a:stretch>
        </p:blipFill>
        <p:spPr>
          <a:xfrm>
            <a:off x="1372290" y="1189148"/>
            <a:ext cx="6399420" cy="4881518"/>
          </a:xfrm>
          <a:prstGeom prst="rect">
            <a:avLst/>
          </a:prstGeom>
        </p:spPr>
      </p:pic>
    </p:spTree>
    <p:extLst>
      <p:ext uri="{BB962C8B-B14F-4D97-AF65-F5344CB8AC3E}">
        <p14:creationId xmlns:p14="http://schemas.microsoft.com/office/powerpoint/2010/main" val="63459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99000">
              <a:schemeClr val="accent1">
                <a:lumMod val="45000"/>
                <a:lumOff val="55000"/>
              </a:schemeClr>
            </a:gs>
            <a:gs pos="67000">
              <a:srgbClr val="4B82FD"/>
            </a:gs>
            <a:gs pos="6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7B1AD6-27C2-F05E-F525-AA81E5FF5713}"/>
              </a:ext>
            </a:extLst>
          </p:cNvPr>
          <p:cNvSpPr txBox="1"/>
          <p:nvPr/>
        </p:nvSpPr>
        <p:spPr>
          <a:xfrm>
            <a:off x="2286000" y="3113984"/>
            <a:ext cx="4572000" cy="923330"/>
          </a:xfrm>
          <a:prstGeom prst="rect">
            <a:avLst/>
          </a:prstGeom>
          <a:noFill/>
        </p:spPr>
        <p:txBody>
          <a:bodyPr wrap="square">
            <a:spAutoFit/>
          </a:bodyPr>
          <a:lstStyle/>
          <a:p>
            <a:pPr algn="ctr"/>
            <a:r>
              <a:rPr lang="en-US" sz="5400" b="1" i="0" u="none" strike="noStrike" dirty="0">
                <a:solidFill>
                  <a:schemeClr val="bg1"/>
                </a:solidFill>
                <a:effectLst/>
                <a:latin typeface="Times New Roman" panose="02020603050405020304" pitchFamily="18" charset="0"/>
              </a:rPr>
              <a:t>Gasoline</a:t>
            </a:r>
            <a:endParaRPr lang="en-US" sz="5400" b="1" dirty="0">
              <a:solidFill>
                <a:schemeClr val="bg1"/>
              </a:solidFill>
            </a:endParaRPr>
          </a:p>
        </p:txBody>
      </p:sp>
    </p:spTree>
    <p:extLst>
      <p:ext uri="{BB962C8B-B14F-4D97-AF65-F5344CB8AC3E}">
        <p14:creationId xmlns:p14="http://schemas.microsoft.com/office/powerpoint/2010/main" val="13114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00B0A-2D91-0297-C69F-3A11F0172F87}"/>
              </a:ext>
            </a:extLst>
          </p:cNvPr>
          <p:cNvSpPr>
            <a:spLocks noGrp="1"/>
          </p:cNvSpPr>
          <p:nvPr>
            <p:ph type="title"/>
          </p:nvPr>
        </p:nvSpPr>
        <p:spPr/>
        <p:txBody>
          <a:bodyPr/>
          <a:lstStyle/>
          <a:p>
            <a:r>
              <a:rPr lang="en-US" dirty="0"/>
              <a:t>SARIMAX Model Preparation for Gasoline Demand Forecasting</a:t>
            </a:r>
          </a:p>
        </p:txBody>
      </p:sp>
      <p:sp>
        <p:nvSpPr>
          <p:cNvPr id="4" name="TextBox 3">
            <a:extLst>
              <a:ext uri="{FF2B5EF4-FFF2-40B4-BE49-F238E27FC236}">
                <a16:creationId xmlns:a16="http://schemas.microsoft.com/office/drawing/2014/main" id="{7FD458CB-4F07-7274-4942-A9CA62E7292D}"/>
              </a:ext>
            </a:extLst>
          </p:cNvPr>
          <p:cNvSpPr txBox="1"/>
          <p:nvPr/>
        </p:nvSpPr>
        <p:spPr>
          <a:xfrm>
            <a:off x="164592" y="1069848"/>
            <a:ext cx="8583284" cy="1923604"/>
          </a:xfrm>
          <a:prstGeom prst="rect">
            <a:avLst/>
          </a:prstGeom>
          <a:noFill/>
        </p:spPr>
        <p:txBody>
          <a:bodyPr wrap="square">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Extracted 210 values for Gasoline Demand (EIA Product Supplied: Finished Motor Gasoline), using exogenous variables: lagged RBOB XB1 futures, Unemployment Rate, and Vehicle Miles Traveled.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900" dirty="0">
              <a:solidFill>
                <a:srgbClr val="000000"/>
              </a:solidFill>
              <a:latin typeface="Times New Roman" panose="02020603050405020304" pitchFamily="18" charset="0"/>
            </a:endParaRPr>
          </a:p>
          <a:p>
            <a:pPr marL="448654" lvl="1" indent="-171450">
              <a:buFont typeface="Arial" panose="020B0604020202020204" pitchFamily="34" charset="0"/>
              <a:buChar char="•"/>
              <a:defRPr/>
            </a:pP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Excluded outliers from Jan 2020–Mar 2021 and all of 2022 due to macroeconomic disruptions.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800" dirty="0">
              <a:solidFill>
                <a:srgbClr val="000000"/>
              </a:solidFill>
              <a:latin typeface="Times New Roman" panose="02020603050405020304" pitchFamily="18" charset="0"/>
            </a:endParaRPr>
          </a:p>
          <a:p>
            <a:pPr marL="448654" lvl="1" indent="-171450">
              <a:buFont typeface="Arial" panose="020B0604020202020204" pitchFamily="34" charset="0"/>
              <a:buChar char="•"/>
              <a:defRPr/>
            </a:pP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Performed a 12-month </a:t>
            </a:r>
            <a:r>
              <a:rPr kumimoji="0" lang="en-US" sz="12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mn-cs"/>
              </a:rPr>
              <a:t>backtest</a:t>
            </a:r>
            <a:r>
              <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to validate monthly forecasting accuracy.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900" dirty="0">
              <a:solidFill>
                <a:srgbClr val="000000"/>
              </a:solidFill>
              <a:latin typeface="Times New Roman" panose="02020603050405020304" pitchFamily="18" charset="0"/>
            </a:endParaRPr>
          </a:p>
          <a:p>
            <a:pPr marL="171450" lvl="0" indent="-171450">
              <a:buFont typeface="Arial" panose="020B0604020202020204" pitchFamily="34" charset="0"/>
              <a:buChar char="•"/>
              <a:defRPr/>
            </a:pPr>
            <a:r>
              <a:rPr kumimoji="0" lang="en-US" sz="1400" b="1" i="0" u="sng" strike="noStrike" kern="1200" cap="none" spc="0" normalizeH="0" baseline="0" noProof="0" dirty="0">
                <a:ln>
                  <a:noFill/>
                </a:ln>
                <a:effectLst/>
                <a:uLnTx/>
                <a:uFillTx/>
                <a:latin typeface="Times New Roman" panose="02020603050405020304" pitchFamily="18" charset="0"/>
                <a:ea typeface="+mn-ea"/>
                <a:cs typeface="+mn-cs"/>
              </a:rPr>
              <a:t>Average</a:t>
            </a:r>
            <a:r>
              <a:rPr kumimoji="0" lang="en-US" sz="1400" i="0" u="none" strike="noStrike" kern="1200" cap="none" spc="0" normalizeH="0" baseline="0" noProof="0" dirty="0">
                <a:ln>
                  <a:noFill/>
                </a:ln>
                <a:effectLst/>
                <a:uLnTx/>
                <a:uFillTx/>
                <a:latin typeface="Times New Roman" panose="02020603050405020304" pitchFamily="18" charset="0"/>
                <a:ea typeface="+mn-ea"/>
                <a:cs typeface="+mn-cs"/>
              </a:rPr>
              <a:t> error: ~125 KBD</a:t>
            </a:r>
            <a:r>
              <a:rPr lang="en-US" sz="1400" dirty="0">
                <a:latin typeface="Times New Roman" panose="02020603050405020304" pitchFamily="18" charset="0"/>
              </a:rPr>
              <a:t> (&lt;0.5% error)</a:t>
            </a:r>
            <a:r>
              <a:rPr kumimoji="0" lang="en-US" sz="1400" i="0" u="none" strike="noStrike" kern="1200" cap="none" spc="0" normalizeH="0" baseline="0" noProof="0" dirty="0">
                <a:ln>
                  <a:noFill/>
                </a:ln>
                <a:effectLst/>
                <a:uLnTx/>
                <a:uFillTx/>
                <a:latin typeface="Times New Roman" panose="02020603050405020304" pitchFamily="18" charset="0"/>
                <a:ea typeface="+mn-ea"/>
                <a:cs typeface="+mn-cs"/>
              </a:rPr>
              <a:t>; </a:t>
            </a:r>
            <a:r>
              <a:rPr kumimoji="0" lang="en-US" sz="1400" i="1" u="none" strike="noStrike" kern="1200" cap="none" spc="0" normalizeH="0" baseline="0" noProof="0" dirty="0">
                <a:ln>
                  <a:noFill/>
                </a:ln>
                <a:effectLst/>
                <a:uLnTx/>
                <a:uFillTx/>
                <a:latin typeface="Times New Roman" panose="02020603050405020304" pitchFamily="18" charset="0"/>
                <a:ea typeface="+mn-ea"/>
                <a:cs typeface="+mn-cs"/>
              </a:rPr>
              <a:t>RMSE: ~150 KBD, capturing volatility from extreme deviations</a:t>
            </a:r>
            <a:r>
              <a:rPr kumimoji="0" lang="en-US" sz="1400" i="0" u="none" strike="noStrike" kern="1200" cap="none" spc="0" normalizeH="0" baseline="0" noProof="0" dirty="0">
                <a:ln>
                  <a:noFill/>
                </a:ln>
                <a:effectLst/>
                <a:uLnTx/>
                <a:uFillTx/>
                <a:latin typeface="Times New Roman" panose="02020603050405020304" pitchFamily="18" charset="0"/>
                <a:ea typeface="+mn-ea"/>
                <a:cs typeface="+mn-cs"/>
              </a:rPr>
              <a:t>.</a:t>
            </a:r>
            <a:br>
              <a:rPr lang="en-US" sz="1400" dirty="0"/>
            </a:br>
            <a:endParaRPr lang="en-US" sz="1400" i="0" u="none" strike="noStrike" dirty="0">
              <a:effectLst/>
              <a:latin typeface="Times New Roman" panose="02020603050405020304" pitchFamily="18" charset="0"/>
            </a:endParaRPr>
          </a:p>
          <a:p>
            <a:pPr rtl="0"/>
            <a:endParaRPr lang="en-US" sz="1200" b="0" dirty="0">
              <a:effectLst/>
            </a:endParaRPr>
          </a:p>
        </p:txBody>
      </p:sp>
      <p:pic>
        <p:nvPicPr>
          <p:cNvPr id="7" name="Picture 6" descr="A graph showing the growth of a stock market&#10;&#10;AI-generated content may be incorrect.">
            <a:extLst>
              <a:ext uri="{FF2B5EF4-FFF2-40B4-BE49-F238E27FC236}">
                <a16:creationId xmlns:a16="http://schemas.microsoft.com/office/drawing/2014/main" id="{E5E6F406-B0E7-C856-1125-465A89A1C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124" y="2642616"/>
            <a:ext cx="8198296" cy="3481104"/>
          </a:xfrm>
          <a:prstGeom prst="rect">
            <a:avLst/>
          </a:prstGeom>
        </p:spPr>
      </p:pic>
      <p:sp>
        <p:nvSpPr>
          <p:cNvPr id="8" name="Rectangle 7">
            <a:extLst>
              <a:ext uri="{FF2B5EF4-FFF2-40B4-BE49-F238E27FC236}">
                <a16:creationId xmlns:a16="http://schemas.microsoft.com/office/drawing/2014/main" id="{C9F8CEE0-EB06-7EE9-8F3D-6CFD915EB9AC}"/>
              </a:ext>
            </a:extLst>
          </p:cNvPr>
          <p:cNvSpPr/>
          <p:nvPr/>
        </p:nvSpPr>
        <p:spPr>
          <a:xfrm>
            <a:off x="2277506" y="6267729"/>
            <a:ext cx="4572000" cy="250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09B8C89-5B17-7C56-829E-97107D3D123A}"/>
              </a:ext>
            </a:extLst>
          </p:cNvPr>
          <p:cNvSpPr/>
          <p:nvPr/>
        </p:nvSpPr>
        <p:spPr>
          <a:xfrm>
            <a:off x="2277374" y="6280030"/>
            <a:ext cx="1719072" cy="23786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200" dirty="0">
                <a:latin typeface="+mj-lt"/>
              </a:rPr>
              <a:t>3</a:t>
            </a:r>
          </a:p>
        </p:txBody>
      </p:sp>
    </p:spTree>
    <p:extLst>
      <p:ext uri="{BB962C8B-B14F-4D97-AF65-F5344CB8AC3E}">
        <p14:creationId xmlns:p14="http://schemas.microsoft.com/office/powerpoint/2010/main" val="18512419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81662-F345-B59B-4143-40219AB73A0E}"/>
              </a:ext>
            </a:extLst>
          </p:cNvPr>
          <p:cNvSpPr>
            <a:spLocks noGrp="1"/>
          </p:cNvSpPr>
          <p:nvPr>
            <p:ph type="title"/>
          </p:nvPr>
        </p:nvSpPr>
        <p:spPr/>
        <p:txBody>
          <a:bodyPr/>
          <a:lstStyle/>
          <a:p>
            <a:r>
              <a:rPr lang="en-US" dirty="0"/>
              <a:t>Model Assumptions and Results for Gasoline Demand Forecasting</a:t>
            </a:r>
          </a:p>
        </p:txBody>
      </p:sp>
      <p:sp>
        <p:nvSpPr>
          <p:cNvPr id="4" name="TextBox 3">
            <a:extLst>
              <a:ext uri="{FF2B5EF4-FFF2-40B4-BE49-F238E27FC236}">
                <a16:creationId xmlns:a16="http://schemas.microsoft.com/office/drawing/2014/main" id="{3C45EB00-A10F-D306-225B-0EA61C4237EC}"/>
              </a:ext>
            </a:extLst>
          </p:cNvPr>
          <p:cNvSpPr txBox="1"/>
          <p:nvPr/>
        </p:nvSpPr>
        <p:spPr>
          <a:xfrm>
            <a:off x="81950" y="1069848"/>
            <a:ext cx="8807570" cy="1538883"/>
          </a:xfrm>
          <a:prstGeom prst="rect">
            <a:avLst/>
          </a:prstGeom>
          <a:noFill/>
        </p:spPr>
        <p:txBody>
          <a:bodyPr wrap="square">
            <a:spAutoFit/>
          </a:bodyPr>
          <a:lstStyle/>
          <a:p>
            <a:pPr marL="171450" indent="-171450">
              <a:buFont typeface="Arial" panose="020B0604020202020204" pitchFamily="34" charset="0"/>
              <a:buChar char="•"/>
            </a:pPr>
            <a:r>
              <a:rPr lang="en-US" sz="1400" b="0" i="0" u="none" strike="noStrike" dirty="0">
                <a:solidFill>
                  <a:srgbClr val="000000"/>
                </a:solidFill>
                <a:effectLst/>
                <a:latin typeface="Times New Roman" panose="02020603050405020304" pitchFamily="18" charset="0"/>
              </a:rPr>
              <a:t>Exogenous Variables (external factors with no feedback influence) </a:t>
            </a:r>
            <a:r>
              <a:rPr lang="en-US" sz="1400" dirty="0">
                <a:solidFill>
                  <a:srgbClr val="000000"/>
                </a:solidFill>
                <a:latin typeface="Times New Roman" panose="02020603050405020304" pitchFamily="18" charset="0"/>
              </a:rPr>
              <a:t>chosen</a:t>
            </a:r>
            <a:r>
              <a:rPr lang="en-US" sz="1400" b="0" i="0" u="none" strike="noStrike" dirty="0">
                <a:solidFill>
                  <a:srgbClr val="000000"/>
                </a:solidFill>
                <a:effectLst/>
                <a:latin typeface="Times New Roman" panose="02020603050405020304" pitchFamily="18" charset="0"/>
              </a:rPr>
              <a:t> based on </a:t>
            </a:r>
            <a:r>
              <a:rPr lang="en-US" sz="1400" b="1" i="0" u="none" strike="noStrike" dirty="0">
                <a:solidFill>
                  <a:schemeClr val="tx2"/>
                </a:solidFill>
                <a:effectLst/>
                <a:latin typeface="Times New Roman" panose="02020603050405020304" pitchFamily="18" charset="0"/>
              </a:rPr>
              <a:t>high correlation </a:t>
            </a:r>
            <a:r>
              <a:rPr lang="en-US" sz="1400" b="0" i="0" u="none" strike="noStrike" dirty="0">
                <a:solidFill>
                  <a:srgbClr val="000000"/>
                </a:solidFill>
                <a:effectLst/>
                <a:latin typeface="Times New Roman" panose="02020603050405020304" pitchFamily="18" charset="0"/>
              </a:rPr>
              <a:t>with Demand.</a:t>
            </a:r>
          </a:p>
          <a:p>
            <a:pPr rtl="0"/>
            <a:endParaRPr lang="en-US" sz="800" b="0" i="0" u="none" strike="noStrike" dirty="0">
              <a:solidFill>
                <a:srgbClr val="000000"/>
              </a:solidFill>
              <a:effectLst/>
              <a:latin typeface="Times New Roman" panose="02020603050405020304" pitchFamily="18" charset="0"/>
            </a:endParaRPr>
          </a:p>
          <a:p>
            <a:pPr marL="448654" lvl="1" indent="-171450">
              <a:buFont typeface="Courier New" panose="02070309020205020404" pitchFamily="49" charset="0"/>
              <a:buChar char="o"/>
            </a:pPr>
            <a:r>
              <a:rPr lang="en-US" sz="1200" b="1" i="0" u="none" strike="noStrike" dirty="0">
                <a:solidFill>
                  <a:srgbClr val="000000"/>
                </a:solidFill>
                <a:effectLst/>
                <a:latin typeface="Times New Roman" panose="02020603050405020304" pitchFamily="18" charset="0"/>
              </a:rPr>
              <a:t>Unemployment Rate </a:t>
            </a:r>
            <a:r>
              <a:rPr lang="en-US" sz="1200" b="0" i="0" u="none" strike="noStrike" dirty="0">
                <a:solidFill>
                  <a:srgbClr val="000000"/>
                </a:solidFill>
                <a:effectLst/>
                <a:latin typeface="Times New Roman" panose="02020603050405020304" pitchFamily="18" charset="0"/>
              </a:rPr>
              <a:t>– A smooth, macroeconomic indicator </a:t>
            </a:r>
            <a:r>
              <a:rPr lang="en-US" sz="1200" b="1" i="0" u="sng" strike="noStrike" dirty="0">
                <a:solidFill>
                  <a:srgbClr val="000000"/>
                </a:solidFill>
                <a:effectLst/>
                <a:latin typeface="Times New Roman" panose="02020603050405020304" pitchFamily="18" charset="0"/>
              </a:rPr>
              <a:t>inversely</a:t>
            </a:r>
            <a:r>
              <a:rPr lang="en-US" sz="1200" b="0" i="0" u="none" strike="noStrike" dirty="0">
                <a:solidFill>
                  <a:srgbClr val="000000"/>
                </a:solidFill>
                <a:effectLst/>
                <a:latin typeface="Times New Roman" panose="02020603050405020304" pitchFamily="18" charset="0"/>
              </a:rPr>
              <a:t> correlated with Gasoline Demand.</a:t>
            </a:r>
          </a:p>
          <a:p>
            <a:pPr lvl="1"/>
            <a:endParaRPr lang="en-US" sz="600" b="0" i="0" u="none" strike="noStrike" dirty="0">
              <a:solidFill>
                <a:srgbClr val="000000"/>
              </a:solidFill>
              <a:effectLst/>
              <a:latin typeface="Times New Roman" panose="02020603050405020304" pitchFamily="18" charset="0"/>
            </a:endParaRPr>
          </a:p>
          <a:p>
            <a:pPr marL="448654" lvl="1" indent="-171450">
              <a:buFont typeface="Courier New" panose="02070309020205020404" pitchFamily="49" charset="0"/>
              <a:buChar char="o"/>
            </a:pPr>
            <a:r>
              <a:rPr lang="en-US" sz="1200" b="1" i="0" u="none" strike="noStrike" dirty="0">
                <a:solidFill>
                  <a:srgbClr val="000000"/>
                </a:solidFill>
                <a:effectLst/>
                <a:latin typeface="Times New Roman" panose="02020603050405020304" pitchFamily="18" charset="0"/>
              </a:rPr>
              <a:t>RBOB (XB1) Futures Prices </a:t>
            </a:r>
            <a:r>
              <a:rPr lang="en-US" sz="1200" b="0" i="0" u="none" strike="noStrike" dirty="0">
                <a:solidFill>
                  <a:srgbClr val="000000"/>
                </a:solidFill>
                <a:effectLst/>
                <a:latin typeface="Times New Roman" panose="02020603050405020304" pitchFamily="18" charset="0"/>
              </a:rPr>
              <a:t>– Reflect seasonal trends that strongly </a:t>
            </a:r>
            <a:r>
              <a:rPr lang="en-US" sz="1200" b="1" i="0" u="sng" strike="noStrike" dirty="0">
                <a:solidFill>
                  <a:srgbClr val="000000"/>
                </a:solidFill>
                <a:effectLst/>
                <a:latin typeface="Times New Roman" panose="02020603050405020304" pitchFamily="18" charset="0"/>
              </a:rPr>
              <a:t>inversely</a:t>
            </a:r>
            <a:r>
              <a:rPr lang="en-US" sz="1200" b="1" i="0" u="none" strike="noStrike" dirty="0">
                <a:solidFill>
                  <a:srgbClr val="000000"/>
                </a:solidFill>
                <a:effectLst/>
                <a:latin typeface="Times New Roman" panose="02020603050405020304" pitchFamily="18" charset="0"/>
              </a:rPr>
              <a:t> </a:t>
            </a:r>
            <a:r>
              <a:rPr lang="en-US" sz="1200" b="0" i="0" u="none" strike="noStrike" dirty="0">
                <a:solidFill>
                  <a:srgbClr val="000000"/>
                </a:solidFill>
                <a:effectLst/>
                <a:latin typeface="Times New Roman" panose="02020603050405020304" pitchFamily="18" charset="0"/>
              </a:rPr>
              <a:t>align with shifts in Gasoline Demand. </a:t>
            </a:r>
          </a:p>
          <a:p>
            <a:pPr lvl="1"/>
            <a:endParaRPr lang="en-US" sz="600" b="0" i="0" u="none" strike="noStrike" dirty="0">
              <a:solidFill>
                <a:srgbClr val="000000"/>
              </a:solidFill>
              <a:effectLst/>
              <a:latin typeface="Times New Roman" panose="02020603050405020304" pitchFamily="18" charset="0"/>
            </a:endParaRPr>
          </a:p>
          <a:p>
            <a:pPr marL="448654" lvl="1" indent="-171450">
              <a:buFont typeface="Courier New" panose="02070309020205020404" pitchFamily="49" charset="0"/>
              <a:buChar char="o"/>
            </a:pPr>
            <a:r>
              <a:rPr lang="en-US" sz="1200" b="1" i="0" u="none" strike="noStrike" dirty="0">
                <a:solidFill>
                  <a:srgbClr val="000000"/>
                </a:solidFill>
                <a:effectLst/>
                <a:latin typeface="Times New Roman" panose="02020603050405020304" pitchFamily="18" charset="0"/>
              </a:rPr>
              <a:t>Vehicle Miles Traveled (VMT) </a:t>
            </a:r>
            <a:r>
              <a:rPr lang="en-US" sz="1200" b="0" i="0" u="none" strike="noStrike" dirty="0">
                <a:solidFill>
                  <a:srgbClr val="000000"/>
                </a:solidFill>
                <a:effectLst/>
                <a:latin typeface="Times New Roman" panose="02020603050405020304" pitchFamily="18" charset="0"/>
              </a:rPr>
              <a:t>– A </a:t>
            </a:r>
            <a:r>
              <a:rPr lang="en-US" sz="1200" b="1" i="0" u="sng" strike="noStrike" dirty="0">
                <a:solidFill>
                  <a:srgbClr val="000000"/>
                </a:solidFill>
                <a:effectLst/>
                <a:latin typeface="Times New Roman" panose="02020603050405020304" pitchFamily="18" charset="0"/>
              </a:rPr>
              <a:t>direct</a:t>
            </a:r>
            <a:r>
              <a:rPr lang="en-US" sz="1200" b="0" i="0" u="none" strike="noStrike" dirty="0">
                <a:solidFill>
                  <a:srgbClr val="000000"/>
                </a:solidFill>
                <a:effectLst/>
                <a:latin typeface="Times New Roman" panose="02020603050405020304" pitchFamily="18" charset="0"/>
              </a:rPr>
              <a:t>, though noisier, proxy to Gasoline Demand, capturing real-time driving activity.</a:t>
            </a:r>
            <a:endParaRPr lang="en-US" sz="1200" b="0" dirty="0">
              <a:effectLst/>
            </a:endParaRPr>
          </a:p>
          <a:p>
            <a:br>
              <a:rPr lang="en-US" sz="1200" dirty="0"/>
            </a:br>
            <a:endParaRPr lang="en-US" sz="1200" dirty="0"/>
          </a:p>
        </p:txBody>
      </p:sp>
      <p:sp>
        <p:nvSpPr>
          <p:cNvPr id="3" name="AutoShape 2" descr="Output image">
            <a:extLst>
              <a:ext uri="{FF2B5EF4-FFF2-40B4-BE49-F238E27FC236}">
                <a16:creationId xmlns:a16="http://schemas.microsoft.com/office/drawing/2014/main" id="{55D94E26-DBF0-D366-C739-F96E16B84FC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DCE6496D-C470-9E4B-4210-778D80F27B7A}"/>
              </a:ext>
            </a:extLst>
          </p:cNvPr>
          <p:cNvSpPr/>
          <p:nvPr/>
        </p:nvSpPr>
        <p:spPr>
          <a:xfrm>
            <a:off x="2277506" y="6267729"/>
            <a:ext cx="4572000" cy="250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E9DABC5-8E10-20DD-723E-ACD98AC67130}"/>
              </a:ext>
            </a:extLst>
          </p:cNvPr>
          <p:cNvSpPr/>
          <p:nvPr/>
        </p:nvSpPr>
        <p:spPr>
          <a:xfrm>
            <a:off x="2277374" y="6280030"/>
            <a:ext cx="2286000" cy="23786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200" dirty="0">
                <a:latin typeface="+mj-lt"/>
              </a:rPr>
              <a:t>4</a:t>
            </a:r>
          </a:p>
        </p:txBody>
      </p:sp>
      <p:pic>
        <p:nvPicPr>
          <p:cNvPr id="13" name="Picture 12">
            <a:extLst>
              <a:ext uri="{FF2B5EF4-FFF2-40B4-BE49-F238E27FC236}">
                <a16:creationId xmlns:a16="http://schemas.microsoft.com/office/drawing/2014/main" id="{85630BCE-4C45-D836-2C4C-0C6E358F6517}"/>
              </a:ext>
            </a:extLst>
          </p:cNvPr>
          <p:cNvPicPr>
            <a:picLocks noChangeAspect="1"/>
          </p:cNvPicPr>
          <p:nvPr/>
        </p:nvPicPr>
        <p:blipFill>
          <a:blip r:embed="rId2"/>
          <a:stretch>
            <a:fillRect/>
          </a:stretch>
        </p:blipFill>
        <p:spPr>
          <a:xfrm>
            <a:off x="310896" y="2350008"/>
            <a:ext cx="8374869" cy="3671714"/>
          </a:xfrm>
          <a:prstGeom prst="rect">
            <a:avLst/>
          </a:prstGeom>
        </p:spPr>
      </p:pic>
    </p:spTree>
    <p:extLst>
      <p:ext uri="{BB962C8B-B14F-4D97-AF65-F5344CB8AC3E}">
        <p14:creationId xmlns:p14="http://schemas.microsoft.com/office/powerpoint/2010/main" val="186116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990AE-EF71-8FE5-3EC4-18CECE85F64D}"/>
              </a:ext>
            </a:extLst>
          </p:cNvPr>
          <p:cNvSpPr>
            <a:spLocks noGrp="1"/>
          </p:cNvSpPr>
          <p:nvPr>
            <p:ph type="title"/>
          </p:nvPr>
        </p:nvSpPr>
        <p:spPr/>
        <p:txBody>
          <a:bodyPr>
            <a:normAutofit fontScale="90000"/>
          </a:bodyPr>
          <a:lstStyle/>
          <a:p>
            <a:r>
              <a:rPr lang="en-US" dirty="0"/>
              <a:t>DTN Separate Forecasting as Supplementary Data Value to Gasoline Demand Forecast</a:t>
            </a:r>
          </a:p>
        </p:txBody>
      </p:sp>
      <p:sp>
        <p:nvSpPr>
          <p:cNvPr id="4" name="TextBox 3">
            <a:extLst>
              <a:ext uri="{FF2B5EF4-FFF2-40B4-BE49-F238E27FC236}">
                <a16:creationId xmlns:a16="http://schemas.microsoft.com/office/drawing/2014/main" id="{76D532C7-B96C-EED4-B012-65F86B628D0D}"/>
              </a:ext>
            </a:extLst>
          </p:cNvPr>
          <p:cNvSpPr txBox="1"/>
          <p:nvPr/>
        </p:nvSpPr>
        <p:spPr>
          <a:xfrm>
            <a:off x="155463" y="1070523"/>
            <a:ext cx="8660546" cy="1954381"/>
          </a:xfrm>
          <a:prstGeom prst="rect">
            <a:avLst/>
          </a:prstGeom>
          <a:noFill/>
        </p:spPr>
        <p:txBody>
          <a:bodyPr wrap="square">
            <a:spAutoFit/>
          </a:bodyPr>
          <a:lstStyle/>
          <a:p>
            <a:pPr marL="171450" indent="-171450">
              <a:buFont typeface="Arial" panose="020B0604020202020204" pitchFamily="34" charset="0"/>
              <a:buChar char="•"/>
            </a:pPr>
            <a:r>
              <a:rPr lang="en-US" sz="1100" b="0" i="0" u="none" strike="noStrike" dirty="0">
                <a:solidFill>
                  <a:srgbClr val="000000"/>
                </a:solidFill>
                <a:effectLst/>
                <a:latin typeface="Times New Roman" panose="02020603050405020304" pitchFamily="18" charset="0"/>
              </a:rPr>
              <a:t>Applied a separate SARIMAX forecasting model with DTN data grouped into a Monthly time series to generate the front-month value (additional data point for Gasoline Demand model) to a general error of &lt;35 KBD.</a:t>
            </a:r>
          </a:p>
          <a:p>
            <a:pPr marL="171450" indent="-171450" rtl="0">
              <a:buFont typeface="Arial" panose="020B0604020202020204" pitchFamily="34" charset="0"/>
              <a:buChar char="•"/>
            </a:pPr>
            <a:endParaRPr lang="en-US" sz="1100" dirty="0">
              <a:solidFill>
                <a:srgbClr val="000000"/>
              </a:solidFill>
              <a:latin typeface="Times New Roman" panose="02020603050405020304" pitchFamily="18" charset="0"/>
            </a:endParaRPr>
          </a:p>
          <a:p>
            <a:pPr marL="171450" indent="-171450" rtl="0">
              <a:buFont typeface="Arial" panose="020B0604020202020204" pitchFamily="34" charset="0"/>
              <a:buChar char="•"/>
            </a:pPr>
            <a:r>
              <a:rPr lang="en-US" sz="1100" b="0" i="0" u="none" strike="noStrike" dirty="0">
                <a:solidFill>
                  <a:srgbClr val="000000"/>
                </a:solidFill>
                <a:effectLst/>
                <a:latin typeface="Times New Roman" panose="02020603050405020304" pitchFamily="18" charset="0"/>
              </a:rPr>
              <a:t>DTN Gasoline Rack data offers an edge to predicting incoming EIA weekly data.</a:t>
            </a:r>
          </a:p>
          <a:p>
            <a:pPr rtl="0"/>
            <a:endParaRPr lang="en-US" sz="1100" b="0" dirty="0">
              <a:effectLst/>
            </a:endParaRPr>
          </a:p>
          <a:p>
            <a:pPr marL="171450" indent="-171450" rtl="0">
              <a:buFont typeface="Arial" panose="020B0604020202020204" pitchFamily="34" charset="0"/>
              <a:buChar char="•"/>
            </a:pPr>
            <a:r>
              <a:rPr lang="en-US" sz="1100" b="0" i="0" u="none" strike="noStrike" dirty="0">
                <a:solidFill>
                  <a:srgbClr val="000000"/>
                </a:solidFill>
                <a:effectLst/>
                <a:latin typeface="Times New Roman" panose="02020603050405020304" pitchFamily="18" charset="0"/>
              </a:rPr>
              <a:t>EIA data coming out on any given Wednesday reflects the Gasoline Demand ranging from </a:t>
            </a:r>
            <a:r>
              <a:rPr lang="en-US" sz="1100" dirty="0">
                <a:solidFill>
                  <a:srgbClr val="000000"/>
                </a:solidFill>
                <a:latin typeface="Times New Roman" panose="02020603050405020304" pitchFamily="18" charset="0"/>
              </a:rPr>
              <a:t>last Thursday </a:t>
            </a:r>
            <a:r>
              <a:rPr lang="en-US" sz="1100" b="0" i="0" u="none" strike="noStrike" dirty="0">
                <a:solidFill>
                  <a:srgbClr val="000000"/>
                </a:solidFill>
                <a:effectLst/>
                <a:latin typeface="Times New Roman" panose="02020603050405020304" pitchFamily="18" charset="0"/>
              </a:rPr>
              <a:t>to two Fridays ago.</a:t>
            </a:r>
          </a:p>
          <a:p>
            <a:pPr marL="171450" indent="-171450" rtl="0">
              <a:buFont typeface="Arial" panose="020B0604020202020204" pitchFamily="34" charset="0"/>
              <a:buChar char="•"/>
            </a:pPr>
            <a:endParaRPr lang="en-US" sz="1100" b="0" dirty="0">
              <a:effectLst/>
            </a:endParaRPr>
          </a:p>
          <a:p>
            <a:pPr marL="171450" indent="-171450" rtl="0">
              <a:buFont typeface="Arial" panose="020B0604020202020204" pitchFamily="34" charset="0"/>
              <a:buChar char="•"/>
            </a:pPr>
            <a:r>
              <a:rPr lang="en-US" sz="1100" b="0" i="0" u="none" strike="noStrike" dirty="0">
                <a:solidFill>
                  <a:srgbClr val="000000"/>
                </a:solidFill>
                <a:effectLst/>
                <a:latin typeface="Times New Roman" panose="02020603050405020304" pitchFamily="18" charset="0"/>
              </a:rPr>
              <a:t>For data coming through on 7/9/2025 --&gt; EIA measures Motor Gasoline Supplied from 6/27/2025 to 7/3/2025.</a:t>
            </a:r>
            <a:endParaRPr lang="en-US" sz="1100" b="0" dirty="0">
              <a:effectLst/>
            </a:endParaRPr>
          </a:p>
          <a:p>
            <a:br>
              <a:rPr lang="en-US" sz="1100" b="0" dirty="0">
                <a:effectLst/>
              </a:rPr>
            </a:br>
            <a:br>
              <a:rPr lang="en-US" sz="1100" b="0" dirty="0">
                <a:effectLst/>
              </a:rPr>
            </a:br>
            <a:endParaRPr lang="en-US" sz="1100" dirty="0"/>
          </a:p>
        </p:txBody>
      </p:sp>
      <p:pic>
        <p:nvPicPr>
          <p:cNvPr id="7" name="Picture 6" descr="A graph of a graph&#10;&#10;AI-generated content may be incorrect.">
            <a:extLst>
              <a:ext uri="{FF2B5EF4-FFF2-40B4-BE49-F238E27FC236}">
                <a16:creationId xmlns:a16="http://schemas.microsoft.com/office/drawing/2014/main" id="{8C057424-9B5C-11AC-3510-5E1673D8F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286" y="2606040"/>
            <a:ext cx="8063202" cy="2843447"/>
          </a:xfrm>
          <a:prstGeom prst="rect">
            <a:avLst/>
          </a:prstGeom>
        </p:spPr>
      </p:pic>
      <p:sp>
        <p:nvSpPr>
          <p:cNvPr id="9" name="TextBox 8">
            <a:extLst>
              <a:ext uri="{FF2B5EF4-FFF2-40B4-BE49-F238E27FC236}">
                <a16:creationId xmlns:a16="http://schemas.microsoft.com/office/drawing/2014/main" id="{5BA0C0B9-AD77-420A-86B3-609C881B23D8}"/>
              </a:ext>
            </a:extLst>
          </p:cNvPr>
          <p:cNvSpPr txBox="1"/>
          <p:nvPr/>
        </p:nvSpPr>
        <p:spPr>
          <a:xfrm>
            <a:off x="1531185" y="5501281"/>
            <a:ext cx="6060059" cy="984885"/>
          </a:xfrm>
          <a:prstGeom prst="rect">
            <a:avLst/>
          </a:prstGeom>
          <a:noFill/>
        </p:spPr>
        <p:txBody>
          <a:bodyPr wrap="square">
            <a:spAutoFit/>
          </a:bodyPr>
          <a:lstStyle/>
          <a:p>
            <a:pPr algn="ctr" rtl="0">
              <a:buNone/>
            </a:pPr>
            <a:r>
              <a:rPr lang="en-US" sz="1100" b="0" i="0" u="none" strike="noStrike" dirty="0">
                <a:solidFill>
                  <a:srgbClr val="000000"/>
                </a:solidFill>
                <a:effectLst/>
                <a:latin typeface="Times New Roman" panose="02020603050405020304" pitchFamily="18" charset="0"/>
              </a:rPr>
              <a:t>Grouped using bottom-up (PADD-level) approach. Data was first normalized and cleaned with PADD Coverage values and normalization values obtained from regression.</a:t>
            </a:r>
            <a:endParaRPr lang="en-US" sz="1100" b="0" dirty="0">
              <a:effectLst/>
            </a:endParaRPr>
          </a:p>
          <a:p>
            <a:pPr>
              <a:buNone/>
            </a:pPr>
            <a:br>
              <a:rPr lang="en-US" dirty="0"/>
            </a:br>
            <a:endParaRPr lang="en-US" dirty="0"/>
          </a:p>
        </p:txBody>
      </p:sp>
      <p:sp>
        <p:nvSpPr>
          <p:cNvPr id="3" name="Rectangle 2">
            <a:extLst>
              <a:ext uri="{FF2B5EF4-FFF2-40B4-BE49-F238E27FC236}">
                <a16:creationId xmlns:a16="http://schemas.microsoft.com/office/drawing/2014/main" id="{A3A71E12-84FB-7100-8854-A23B3B2F3C85}"/>
              </a:ext>
            </a:extLst>
          </p:cNvPr>
          <p:cNvSpPr/>
          <p:nvPr/>
        </p:nvSpPr>
        <p:spPr>
          <a:xfrm>
            <a:off x="2777704" y="6288657"/>
            <a:ext cx="3398808" cy="241539"/>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200" b="0" i="0" u="none" strike="noStrike" dirty="0">
                <a:solidFill>
                  <a:srgbClr val="000000"/>
                </a:solidFill>
                <a:effectLst/>
                <a:latin typeface="Times New Roman" panose="02020603050405020304" pitchFamily="18" charset="0"/>
              </a:rPr>
              <a:t>GASOLINE</a:t>
            </a:r>
            <a:endParaRPr lang="en-US" sz="1200" dirty="0"/>
          </a:p>
        </p:txBody>
      </p:sp>
    </p:spTree>
    <p:extLst>
      <p:ext uri="{BB962C8B-B14F-4D97-AF65-F5344CB8AC3E}">
        <p14:creationId xmlns:p14="http://schemas.microsoft.com/office/powerpoint/2010/main" val="270059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reepoint-Commodities-Theme-Final">
  <a:themeElements>
    <a:clrScheme name="Freepoint Colors">
      <a:dk1>
        <a:sysClr val="windowText" lastClr="000000"/>
      </a:dk1>
      <a:lt1>
        <a:sysClr val="window" lastClr="FFFFFF"/>
      </a:lt1>
      <a:dk2>
        <a:srgbClr val="012169"/>
      </a:dk2>
      <a:lt2>
        <a:srgbClr val="D0D3D4"/>
      </a:lt2>
      <a:accent1>
        <a:srgbClr val="012169"/>
      </a:accent1>
      <a:accent2>
        <a:srgbClr val="003DA5"/>
      </a:accent2>
      <a:accent3>
        <a:srgbClr val="0072CE"/>
      </a:accent3>
      <a:accent4>
        <a:srgbClr val="1BAAEE"/>
      </a:accent4>
      <a:accent5>
        <a:srgbClr val="4BACC6"/>
      </a:accent5>
      <a:accent6>
        <a:srgbClr val="D0D3D4"/>
      </a:accent6>
      <a:hlink>
        <a:srgbClr val="0000FF"/>
      </a:hlink>
      <a:folHlink>
        <a:srgbClr val="800080"/>
      </a:folHlink>
    </a:clrScheme>
    <a:fontScheme name="Freepoint Universal Fonts">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eepoint-Commodities-Theme-Final" id="{D10870BE-3F49-430C-8CA2-11B09678894F}" vid="{6B406102-9687-4489-8CA5-7C43A60AE2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1C7A9027D0DB94BA12531A54E91192B" ma:contentTypeVersion="4" ma:contentTypeDescription="Create a new document." ma:contentTypeScope="" ma:versionID="c2f3ad2ec7a4778364e2392ffcbdba02">
  <xsd:schema xmlns:xsd="http://www.w3.org/2001/XMLSchema" xmlns:xs="http://www.w3.org/2001/XMLSchema" xmlns:p="http://schemas.microsoft.com/office/2006/metadata/properties" xmlns:ns3="9ad0807e-beea-472b-844f-9c44d261927e" targetNamespace="http://schemas.microsoft.com/office/2006/metadata/properties" ma:root="true" ma:fieldsID="fa2831315dea6db89b56919a06d84062" ns3:_="">
    <xsd:import namespace="9ad0807e-beea-472b-844f-9c44d261927e"/>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d0807e-beea-472b-844f-9c44d261927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E950A88-E097-48B6-86D1-50A04B984C47}">
  <ds:schemaRefs>
    <ds:schemaRef ds:uri="http://schemas.microsoft.com/sharepoint/v3/contenttype/forms"/>
  </ds:schemaRefs>
</ds:datastoreItem>
</file>

<file path=customXml/itemProps2.xml><?xml version="1.0" encoding="utf-8"?>
<ds:datastoreItem xmlns:ds="http://schemas.openxmlformats.org/officeDocument/2006/customXml" ds:itemID="{4D39B606-EC70-4FA5-ADFB-485E4BDDAC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d0807e-beea-472b-844f-9c44d26192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6DDFFD-03AC-45F6-852E-BD710794B3AF}">
  <ds:schemaRefs>
    <ds:schemaRef ds:uri="http://schemas.microsoft.com/office/2006/documentManagement/types"/>
    <ds:schemaRef ds:uri="http://www.w3.org/XML/1998/namespace"/>
    <ds:schemaRef ds:uri="http://schemas.openxmlformats.org/package/2006/metadata/core-properties"/>
    <ds:schemaRef ds:uri="http://purl.org/dc/dcmitype/"/>
    <ds:schemaRef ds:uri="9ad0807e-beea-472b-844f-9c44d261927e"/>
    <ds:schemaRef ds:uri="http://purl.org/dc/elements/1.1/"/>
    <ds:schemaRef ds:uri="http://schemas.microsoft.com/office/infopath/2007/PartnerControl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Freepoint-Commodities-Theme-Final</Template>
  <TotalTime>8869</TotalTime>
  <Words>1067</Words>
  <Application>Microsoft Office PowerPoint</Application>
  <PresentationFormat>On-screen Show (4:3)</PresentationFormat>
  <Paragraphs>117</Paragraphs>
  <Slides>20</Slides>
  <Notes>0</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Arial</vt:lpstr>
      <vt:lpstr>Calibri</vt:lpstr>
      <vt:lpstr>Courier New</vt:lpstr>
      <vt:lpstr>Times New Roman</vt:lpstr>
      <vt:lpstr>Freepoint-Commodities-Theme-Final</vt:lpstr>
      <vt:lpstr>PowerPoint Presentation</vt:lpstr>
      <vt:lpstr>Background and Education</vt:lpstr>
      <vt:lpstr>Overview and Motivation: Gasoline and Distillate Demand Forecasting</vt:lpstr>
      <vt:lpstr>Time Series Model Architecture</vt:lpstr>
      <vt:lpstr>Sample Code Snippet</vt:lpstr>
      <vt:lpstr>PowerPoint Presentation</vt:lpstr>
      <vt:lpstr>SARIMAX Model Preparation for Gasoline Demand Forecasting</vt:lpstr>
      <vt:lpstr>Model Assumptions and Results for Gasoline Demand Forecasting</vt:lpstr>
      <vt:lpstr>DTN Separate Forecasting as Supplementary Data Value to Gasoline Demand Forecast</vt:lpstr>
      <vt:lpstr>PowerPoint Presentation</vt:lpstr>
      <vt:lpstr>Prompt-Week Demand Predictions with Gasoline Demand</vt:lpstr>
      <vt:lpstr>PowerPoint Presentation</vt:lpstr>
      <vt:lpstr>Prompt-Week and Far-Week Speculation with Distillates Demand</vt:lpstr>
      <vt:lpstr>Application of SARIMAX Modeling for Distillates Demand</vt:lpstr>
      <vt:lpstr>Takeaways from the Role of Mathematical Finance in Commodities</vt:lpstr>
      <vt:lpstr>Appreciation</vt:lpstr>
      <vt:lpstr>Appendix</vt:lpstr>
      <vt:lpstr>PowerPoint Presentation</vt:lpstr>
      <vt:lpstr>Continued - Values Predicted against Actual - 12 Months Backtesting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 Casey</dc:creator>
  <cp:lastModifiedBy>Dylan Fei</cp:lastModifiedBy>
  <cp:revision>41</cp:revision>
  <dcterms:created xsi:type="dcterms:W3CDTF">2021-08-19T03:49:19Z</dcterms:created>
  <dcterms:modified xsi:type="dcterms:W3CDTF">2025-07-29T15:10:10Z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0x010100D1C7A9027D0DB94BA12531A54E91192B</vt:lpwstr>
  </property>
</Properties>
</file>